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9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686B7-DC49-874D-9BBE-F7A161FD14CF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21B4D-0DC0-E64A-B9AB-4B73944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90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600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6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82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82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99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3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67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921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52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42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54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786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244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540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79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78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28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68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142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23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34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906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64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17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41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177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98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492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0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099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95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238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605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24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27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8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34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982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332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4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228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31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725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64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079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871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0676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8879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876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023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7341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4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4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925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322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696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1105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568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7911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Shape 1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3050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2778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7773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4717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9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8066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7951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730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2817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Shape 1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578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Shape 1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0633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0216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971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5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5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3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71052" y="6223800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795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8B5F960-AA72-B24A-84E6-E78560D37EEB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589C1FF-D640-6747-B9E0-C54FF6F09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hyperlink" Target="http://cs.stanford.edu/people/karpathy/convnetjs/demo/classify2d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66" name="Shape 66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001" y="648434"/>
            <a:ext cx="5297535" cy="4101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10275367" y="4648051"/>
            <a:ext cx="3736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(image credits </a:t>
            </a:r>
            <a:endParaRPr sz="2400"/>
          </a:p>
          <a:p>
            <a:r>
              <a:rPr lang="en" sz="2400"/>
              <a:t>to Alec Radford)</a:t>
            </a:r>
            <a:endParaRPr sz="2400"/>
          </a:p>
        </p:txBody>
      </p:sp>
      <p:sp>
        <p:nvSpPr>
          <p:cNvPr id="68" name="Shape 68"/>
          <p:cNvSpPr txBox="1"/>
          <p:nvPr/>
        </p:nvSpPr>
        <p:spPr>
          <a:xfrm>
            <a:off x="121800" y="-81400"/>
            <a:ext cx="3376774" cy="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Optimization</a:t>
            </a:r>
            <a:endParaRPr sz="4000" dirty="0"/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01" y="942200"/>
            <a:ext cx="5918668" cy="370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684" y="3097854"/>
            <a:ext cx="450469" cy="60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4133" y="4369567"/>
            <a:ext cx="6732200" cy="12021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12045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Shape 263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Shape 268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9" name="Shape 269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Shape 270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11170685" y="3258973"/>
            <a:ext cx="621767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7064028" y="2766167"/>
            <a:ext cx="4210800" cy="482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8718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5" name="Shape 285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0" name="Shape 290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1" name="Shape 291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Shape 292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14833" y="3248167"/>
            <a:ext cx="609600" cy="990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9266428" y="1468167"/>
            <a:ext cx="2008400" cy="1780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614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" name="Shape 307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" name="Shape 312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" name="Shape 313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9266428" y="1468167"/>
            <a:ext cx="2008400" cy="1780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14833" y="3248167"/>
            <a:ext cx="609600" cy="990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3001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Shape 327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2" name="Shape 332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Shape 333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6866233" y="1795333"/>
            <a:ext cx="4408400" cy="145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11029164" y="3248167"/>
            <a:ext cx="609600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09060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8" name="Shape 348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" name="Shape 353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167" y="4196600"/>
            <a:ext cx="2609200" cy="99624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7390067" y="3560700"/>
            <a:ext cx="2730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Chain rule:</a:t>
            </a:r>
            <a:endParaRPr sz="3200">
              <a:solidFill>
                <a:srgbClr val="38761D"/>
              </a:solidFill>
            </a:endParaRP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6866233" y="1795333"/>
            <a:ext cx="4408400" cy="145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11029164" y="3248167"/>
            <a:ext cx="609600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7347084" y="4228516"/>
            <a:ext cx="672608" cy="91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9200133" y="4247900"/>
            <a:ext cx="672600" cy="91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41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Shape 373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Shape 3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" name="Shape 378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6769400" y="783600"/>
            <a:ext cx="4505200" cy="2464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11016937" y="3248000"/>
            <a:ext cx="568633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86160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" name="Shape 393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6769400" y="783600"/>
            <a:ext cx="4505200" cy="2464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11016937" y="3248000"/>
            <a:ext cx="568633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167" y="4207239"/>
            <a:ext cx="2609200" cy="99624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09" name="Shape 409"/>
          <p:cNvSpPr txBox="1"/>
          <p:nvPr/>
        </p:nvSpPr>
        <p:spPr>
          <a:xfrm>
            <a:off x="7390067" y="3560700"/>
            <a:ext cx="2730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Chain rule:</a:t>
            </a:r>
            <a:endParaRPr sz="320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72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3968267" y="6596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936233" y="39682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1319233" y="6277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>
            <a:off x="8627867" y="29894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3108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0813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3449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2829667" y="-1170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activations</a:t>
            </a:r>
            <a:endParaRPr sz="400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3968267" y="6596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429" name="Shape 429"/>
          <p:cNvCxnSpPr/>
          <p:nvPr/>
        </p:nvCxnSpPr>
        <p:spPr>
          <a:xfrm rot="10800000" flipH="1">
            <a:off x="936233" y="39682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0" name="Shape 430"/>
          <p:cNvCxnSpPr/>
          <p:nvPr/>
        </p:nvCxnSpPr>
        <p:spPr>
          <a:xfrm>
            <a:off x="1319233" y="6277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1" name="Shape 431"/>
          <p:cNvCxnSpPr>
            <a:stCxn id="428" idx="6"/>
          </p:cNvCxnSpPr>
          <p:nvPr/>
        </p:nvCxnSpPr>
        <p:spPr>
          <a:xfrm>
            <a:off x="8627867" y="29894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3108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0813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3449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5" name="Shape 435"/>
          <p:cNvSpPr txBox="1"/>
          <p:nvPr/>
        </p:nvSpPr>
        <p:spPr>
          <a:xfrm>
            <a:off x="2829667" y="-1170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activations</a:t>
            </a:r>
            <a:endParaRPr sz="4000">
              <a:solidFill>
                <a:srgbClr val="38761D"/>
              </a:solidFill>
            </a:endParaRPr>
          </a:p>
        </p:txBody>
      </p:sp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685" y="1720585"/>
            <a:ext cx="647700" cy="8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7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85" y="3324051"/>
            <a:ext cx="546100" cy="93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8" name="Shape 438"/>
          <p:cNvSpPr txBox="1"/>
          <p:nvPr/>
        </p:nvSpPr>
        <p:spPr>
          <a:xfrm>
            <a:off x="5260367" y="1191567"/>
            <a:ext cx="28192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“local gradient”</a:t>
            </a:r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5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3968267" y="6596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445" name="Shape 445"/>
          <p:cNvCxnSpPr/>
          <p:nvPr/>
        </p:nvCxnSpPr>
        <p:spPr>
          <a:xfrm rot="10800000" flipH="1">
            <a:off x="936233" y="39682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6" name="Shape 446"/>
          <p:cNvCxnSpPr/>
          <p:nvPr/>
        </p:nvCxnSpPr>
        <p:spPr>
          <a:xfrm>
            <a:off x="1319233" y="6277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7" name="Shape 447"/>
          <p:cNvCxnSpPr>
            <a:stCxn id="444" idx="6"/>
          </p:cNvCxnSpPr>
          <p:nvPr/>
        </p:nvCxnSpPr>
        <p:spPr>
          <a:xfrm>
            <a:off x="8627867" y="29894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3108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0813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3449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1" name="Shape 451"/>
          <p:cNvSpPr txBox="1"/>
          <p:nvPr/>
        </p:nvSpPr>
        <p:spPr>
          <a:xfrm>
            <a:off x="2829667" y="-1170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activations</a:t>
            </a:r>
            <a:endParaRPr sz="4000">
              <a:solidFill>
                <a:srgbClr val="38761D"/>
              </a:solidFill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685" y="1720585"/>
            <a:ext cx="647700" cy="8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85" y="3324051"/>
            <a:ext cx="546100" cy="93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4" name="Shape 454"/>
          <p:cNvSpPr txBox="1"/>
          <p:nvPr/>
        </p:nvSpPr>
        <p:spPr>
          <a:xfrm>
            <a:off x="5260367" y="1191567"/>
            <a:ext cx="28192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“local gradient”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455" name="Shape 455"/>
          <p:cNvCxnSpPr/>
          <p:nvPr/>
        </p:nvCxnSpPr>
        <p:spPr>
          <a:xfrm rot="10800000">
            <a:off x="8628151" y="3244833"/>
            <a:ext cx="2968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56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3317" y="3406918"/>
            <a:ext cx="685800" cy="9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7" name="Shape 457"/>
          <p:cNvSpPr txBox="1"/>
          <p:nvPr/>
        </p:nvSpPr>
        <p:spPr>
          <a:xfrm>
            <a:off x="8950133" y="47261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gradients</a:t>
            </a:r>
            <a:endParaRPr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28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3543000" y="168067"/>
            <a:ext cx="5918800" cy="1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433" y="1434167"/>
            <a:ext cx="4851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437033" y="3183967"/>
            <a:ext cx="11138800" cy="2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Numerical gradient</a:t>
            </a:r>
            <a:r>
              <a:rPr lang="en" sz="3200"/>
              <a:t>: slow :(, approximate :(, easy to write :)</a:t>
            </a:r>
            <a:endParaRPr sz="3200" b="1"/>
          </a:p>
          <a:p>
            <a:pPr>
              <a:buClr>
                <a:srgbClr val="000000"/>
              </a:buClr>
              <a:buSzPts val="2400"/>
            </a:pPr>
            <a:r>
              <a:rPr lang="en" sz="3200" b="1"/>
              <a:t>Analytic gradient</a:t>
            </a:r>
            <a:r>
              <a:rPr lang="en" sz="3200"/>
              <a:t>: </a:t>
            </a:r>
            <a:r>
              <a:rPr lang="en" sz="3200">
                <a:solidFill>
                  <a:srgbClr val="000000"/>
                </a:solidFill>
              </a:rPr>
              <a:t>fast :), exact :), error-prone :(</a:t>
            </a:r>
            <a:endParaRPr sz="2400"/>
          </a:p>
        </p:txBody>
      </p:sp>
      <p:sp>
        <p:nvSpPr>
          <p:cNvPr id="80" name="Shape 80"/>
          <p:cNvSpPr txBox="1"/>
          <p:nvPr/>
        </p:nvSpPr>
        <p:spPr>
          <a:xfrm>
            <a:off x="1087000" y="4749800"/>
            <a:ext cx="105560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In practice: Derive analytic gradient, check your implementation with numerical gradient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9645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968267" y="6596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464" name="Shape 464"/>
          <p:cNvCxnSpPr/>
          <p:nvPr/>
        </p:nvCxnSpPr>
        <p:spPr>
          <a:xfrm rot="10800000" flipH="1">
            <a:off x="936233" y="39682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5" name="Shape 465"/>
          <p:cNvCxnSpPr/>
          <p:nvPr/>
        </p:nvCxnSpPr>
        <p:spPr>
          <a:xfrm>
            <a:off x="1319233" y="6277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6" name="Shape 466"/>
          <p:cNvCxnSpPr>
            <a:stCxn id="463" idx="6"/>
          </p:cNvCxnSpPr>
          <p:nvPr/>
        </p:nvCxnSpPr>
        <p:spPr>
          <a:xfrm>
            <a:off x="8627867" y="29894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3108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0813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3449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70" name="Shape 470"/>
          <p:cNvCxnSpPr/>
          <p:nvPr/>
        </p:nvCxnSpPr>
        <p:spPr>
          <a:xfrm rot="10800000">
            <a:off x="8628151" y="3244833"/>
            <a:ext cx="2968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2829667" y="-1170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activations</a:t>
            </a:r>
            <a:endParaRPr sz="4000">
              <a:solidFill>
                <a:srgbClr val="38761D"/>
              </a:solidFill>
            </a:endParaRPr>
          </a:p>
        </p:txBody>
      </p:sp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3317" y="3406918"/>
            <a:ext cx="685800" cy="9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3" name="Shape 4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85" y="1720585"/>
            <a:ext cx="647700" cy="8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1685" y="3324051"/>
            <a:ext cx="546100" cy="93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5" name="Shape 475"/>
          <p:cNvSpPr txBox="1"/>
          <p:nvPr/>
        </p:nvSpPr>
        <p:spPr>
          <a:xfrm>
            <a:off x="8950133" y="47261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gradients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5260367" y="1191567"/>
            <a:ext cx="28192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“local gradient”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77" name="Shape 4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1139433" y="1502216"/>
            <a:ext cx="26924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 rot="1570464">
            <a:off x="1193563" y="1118721"/>
            <a:ext cx="787115" cy="85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1265067" y="811367"/>
            <a:ext cx="28628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31362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968267" y="6596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936233" y="39682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1319233" y="6277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>
            <a:stCxn id="485" idx="6"/>
          </p:cNvCxnSpPr>
          <p:nvPr/>
        </p:nvCxnSpPr>
        <p:spPr>
          <a:xfrm>
            <a:off x="8627867" y="29894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3108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0813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3449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92" name="Shape 492"/>
          <p:cNvCxnSpPr/>
          <p:nvPr/>
        </p:nvCxnSpPr>
        <p:spPr>
          <a:xfrm rot="10800000">
            <a:off x="8628151" y="3244833"/>
            <a:ext cx="2968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3" name="Shape 493"/>
          <p:cNvSpPr txBox="1"/>
          <p:nvPr/>
        </p:nvSpPr>
        <p:spPr>
          <a:xfrm>
            <a:off x="2829667" y="-1170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activations</a:t>
            </a:r>
            <a:endParaRPr sz="4000">
              <a:solidFill>
                <a:srgbClr val="38761D"/>
              </a:solidFill>
            </a:endParaRPr>
          </a:p>
        </p:txBody>
      </p:sp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3317" y="3406918"/>
            <a:ext cx="685800" cy="9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5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85" y="1720585"/>
            <a:ext cx="647700" cy="8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6" name="Shape 4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1685" y="3324051"/>
            <a:ext cx="546100" cy="93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7" name="Shape 497"/>
          <p:cNvSpPr txBox="1"/>
          <p:nvPr/>
        </p:nvSpPr>
        <p:spPr>
          <a:xfrm>
            <a:off x="8950133" y="47261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gradients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5260367" y="1191567"/>
            <a:ext cx="28192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“local gradient”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99" name="Shape 4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1139433" y="1502216"/>
            <a:ext cx="26924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 rot="1570464">
            <a:off x="1193563" y="1118721"/>
            <a:ext cx="787115" cy="85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0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685301" y="4656399"/>
            <a:ext cx="26797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 rot="-1146435">
            <a:off x="1712289" y="5000284"/>
            <a:ext cx="786956" cy="8509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3" name="Shape 503"/>
          <p:cNvCxnSpPr/>
          <p:nvPr/>
        </p:nvCxnSpPr>
        <p:spPr>
          <a:xfrm rot="10800000">
            <a:off x="1265067" y="811367"/>
            <a:ext cx="28628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4" name="Shape 504"/>
          <p:cNvCxnSpPr/>
          <p:nvPr/>
        </p:nvCxnSpPr>
        <p:spPr>
          <a:xfrm flipH="1">
            <a:off x="1031833" y="4140133"/>
            <a:ext cx="3181600" cy="104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21999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3968267" y="6596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936233" y="39682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1319233" y="6277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8627867" y="29894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3108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0813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3449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8628151" y="3244833"/>
            <a:ext cx="2968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829667" y="-1170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activations</a:t>
            </a:r>
            <a:endParaRPr sz="400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3317" y="3406918"/>
            <a:ext cx="685800" cy="9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85" y="1720585"/>
            <a:ext cx="647700" cy="8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1685" y="3324051"/>
            <a:ext cx="546100" cy="93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8950133" y="47261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gradients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5260367" y="1191567"/>
            <a:ext cx="28192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“local gradient”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1139433" y="1502216"/>
            <a:ext cx="26924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570464">
            <a:off x="1193563" y="1118721"/>
            <a:ext cx="787115" cy="85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685301" y="4656399"/>
            <a:ext cx="26797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712289" y="5000284"/>
            <a:ext cx="786956" cy="8509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1265067" y="811367"/>
            <a:ext cx="28628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1031833" y="4140133"/>
            <a:ext cx="3181600" cy="104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3056267" y="-30432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400"/>
          </a:p>
        </p:txBody>
      </p:sp>
      <p:sp>
        <p:nvSpPr>
          <p:cNvPr id="531" name="Shape 531"/>
          <p:cNvSpPr/>
          <p:nvPr/>
        </p:nvSpPr>
        <p:spPr>
          <a:xfrm>
            <a:off x="-3723367" y="3501733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400"/>
          </a:p>
        </p:txBody>
      </p:sp>
    </p:spTree>
    <p:extLst>
      <p:ext uri="{BB962C8B-B14F-4D97-AF65-F5344CB8AC3E}">
        <p14:creationId xmlns:p14="http://schemas.microsoft.com/office/powerpoint/2010/main" val="163286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Shape 541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Shape 542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Shape 543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Shape 544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Shape 545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Shape 546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Shape 547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Shape 548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Shape 549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Shape 550"/>
          <p:cNvSpPr/>
          <p:nvPr/>
        </p:nvSpPr>
        <p:spPr>
          <a:xfrm>
            <a:off x="7895233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Shape 551"/>
          <p:cNvSpPr/>
          <p:nvPr/>
        </p:nvSpPr>
        <p:spPr>
          <a:xfrm>
            <a:off x="9050800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Shape 552"/>
          <p:cNvSpPr/>
          <p:nvPr/>
        </p:nvSpPr>
        <p:spPr>
          <a:xfrm>
            <a:off x="10144833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96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Shape 565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Shape 566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Shape 567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Shape 568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Shape 569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Shape 570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Shape 571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Shape 572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Shape 573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Shape 574"/>
          <p:cNvSpPr/>
          <p:nvPr/>
        </p:nvSpPr>
        <p:spPr>
          <a:xfrm>
            <a:off x="7895233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Shape 575"/>
          <p:cNvSpPr/>
          <p:nvPr/>
        </p:nvSpPr>
        <p:spPr>
          <a:xfrm>
            <a:off x="9050800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756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8943933" y="2742033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Shape 588"/>
          <p:cNvSpPr/>
          <p:nvPr/>
        </p:nvSpPr>
        <p:spPr>
          <a:xfrm>
            <a:off x="6342500" y="4263033"/>
            <a:ext cx="5629600" cy="87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Shape 589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Shape 590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Shape 591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Shape 592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Shape 593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Shape 594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Shape 595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Shape 596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Shape 597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Shape 598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Shape 599"/>
          <p:cNvSpPr/>
          <p:nvPr/>
        </p:nvSpPr>
        <p:spPr>
          <a:xfrm>
            <a:off x="7895233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Shape 600"/>
          <p:cNvSpPr/>
          <p:nvPr/>
        </p:nvSpPr>
        <p:spPr>
          <a:xfrm>
            <a:off x="9050800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336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8943933" y="2742033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Shape 613"/>
          <p:cNvSpPr/>
          <p:nvPr/>
        </p:nvSpPr>
        <p:spPr>
          <a:xfrm>
            <a:off x="6342500" y="4263033"/>
            <a:ext cx="5629600" cy="87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Shape 614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Shape 615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Shape 616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Shape 617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Shape 618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Shape 619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Shape 620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Shape 621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Shape 622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Shape 623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Shape 624"/>
          <p:cNvSpPr/>
          <p:nvPr/>
        </p:nvSpPr>
        <p:spPr>
          <a:xfrm>
            <a:off x="7895233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9467" y="2097958"/>
            <a:ext cx="2369272" cy="452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041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7790633" y="2730267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Shape 638"/>
          <p:cNvSpPr/>
          <p:nvPr/>
        </p:nvSpPr>
        <p:spPr>
          <a:xfrm>
            <a:off x="6342500" y="5091067"/>
            <a:ext cx="5629600" cy="69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Shape 639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Shape 640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Shape 641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Shape 642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Shape 643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Shape 644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Shape 645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Shape 646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Shape 647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Shape 648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Shape 649"/>
          <p:cNvSpPr/>
          <p:nvPr/>
        </p:nvSpPr>
        <p:spPr>
          <a:xfrm>
            <a:off x="7895233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0008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7790633" y="2730267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Shape 662"/>
          <p:cNvSpPr/>
          <p:nvPr/>
        </p:nvSpPr>
        <p:spPr>
          <a:xfrm>
            <a:off x="6342500" y="5091067"/>
            <a:ext cx="5629600" cy="69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Shape 663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Shape 664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Shape 665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Shape 666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Shape 667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Shape 668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Shape 669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Shape 670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Shape 671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Shape 672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1700" y="2208767"/>
            <a:ext cx="2802549" cy="389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898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6673033" y="2730267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Shape 686"/>
          <p:cNvSpPr/>
          <p:nvPr/>
        </p:nvSpPr>
        <p:spPr>
          <a:xfrm>
            <a:off x="306200" y="4370533"/>
            <a:ext cx="5375600" cy="72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Shape 687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Shape 688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Shape 689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Shape 690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Shape 691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Shape 692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Shape 693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Shape 694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Shape 695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Shape 696"/>
          <p:cNvSpPr/>
          <p:nvPr/>
        </p:nvSpPr>
        <p:spPr>
          <a:xfrm>
            <a:off x="6739667" y="32779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49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3032033" y="143100"/>
            <a:ext cx="6681200" cy="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Computational Graph</a:t>
            </a:r>
            <a:endParaRPr sz="400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318" y="1689733"/>
            <a:ext cx="1993900" cy="66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1123967" y="1950600"/>
            <a:ext cx="500000" cy="127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x</a:t>
            </a:r>
            <a:endParaRPr sz="2400"/>
          </a:p>
        </p:txBody>
      </p:sp>
      <p:cxnSp>
        <p:nvCxnSpPr>
          <p:cNvPr id="89" name="Shape 89"/>
          <p:cNvCxnSpPr/>
          <p:nvPr/>
        </p:nvCxnSpPr>
        <p:spPr>
          <a:xfrm>
            <a:off x="1929333" y="2535733"/>
            <a:ext cx="790400" cy="4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379267" y="3398533"/>
            <a:ext cx="1244800" cy="127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W</a:t>
            </a:r>
            <a:endParaRPr sz="2400"/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857951" y="3397400"/>
            <a:ext cx="904400" cy="6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921933" y="2787367"/>
            <a:ext cx="830000" cy="8300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/>
              <a:t>*</a:t>
            </a:r>
            <a:endParaRPr sz="4000"/>
          </a:p>
        </p:txBody>
      </p:sp>
      <p:cxnSp>
        <p:nvCxnSpPr>
          <p:cNvPr id="93" name="Shape 93"/>
          <p:cNvCxnSpPr/>
          <p:nvPr/>
        </p:nvCxnSpPr>
        <p:spPr>
          <a:xfrm>
            <a:off x="3923217" y="3202367"/>
            <a:ext cx="16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236" y="1685683"/>
            <a:ext cx="5946433" cy="63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5682400" y="2787367"/>
            <a:ext cx="830000" cy="8300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/>
              <a:t>hinge loss</a:t>
            </a:r>
            <a:endParaRPr sz="1067"/>
          </a:p>
        </p:txBody>
      </p:sp>
      <p:cxnSp>
        <p:nvCxnSpPr>
          <p:cNvPr id="96" name="Shape 96"/>
          <p:cNvCxnSpPr/>
          <p:nvPr/>
        </p:nvCxnSpPr>
        <p:spPr>
          <a:xfrm>
            <a:off x="6768851" y="3202367"/>
            <a:ext cx="10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rot="10800000" flipH="1">
            <a:off x="1941333" y="3472767"/>
            <a:ext cx="6397600" cy="96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5930200" y="3979967"/>
            <a:ext cx="830000" cy="8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</a:t>
            </a:r>
            <a:endParaRPr sz="2400"/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600" y="4683429"/>
            <a:ext cx="1081600" cy="540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8068533" y="2931967"/>
            <a:ext cx="540800" cy="5408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+</a:t>
            </a:r>
            <a:endParaRPr sz="1200"/>
          </a:p>
        </p:txBody>
      </p:sp>
      <p:cxnSp>
        <p:nvCxnSpPr>
          <p:cNvPr id="101" name="Shape 101"/>
          <p:cNvCxnSpPr/>
          <p:nvPr/>
        </p:nvCxnSpPr>
        <p:spPr>
          <a:xfrm>
            <a:off x="8678551" y="3202367"/>
            <a:ext cx="10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9916333" y="2931967"/>
            <a:ext cx="436000" cy="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L</a:t>
            </a:r>
            <a:endParaRPr sz="2400"/>
          </a:p>
        </p:txBody>
      </p:sp>
      <p:sp>
        <p:nvSpPr>
          <p:cNvPr id="103" name="Shape 103"/>
          <p:cNvSpPr txBox="1"/>
          <p:nvPr/>
        </p:nvSpPr>
        <p:spPr>
          <a:xfrm>
            <a:off x="4097067" y="2728059"/>
            <a:ext cx="159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</a:t>
            </a:r>
            <a:r>
              <a:rPr lang="en" sz="2400"/>
              <a:t> (scores)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81126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6673033" y="2730267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9" name="Shape 709"/>
          <p:cNvSpPr/>
          <p:nvPr/>
        </p:nvSpPr>
        <p:spPr>
          <a:xfrm>
            <a:off x="306200" y="4370533"/>
            <a:ext cx="5375600" cy="72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0" name="Shape 710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1" name="Shape 711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2" name="Shape 712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3" name="Shape 713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4" name="Shape 714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5" name="Shape 715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6" name="Shape 716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7" name="Shape 717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8" name="Shape 718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3772" y="2097970"/>
            <a:ext cx="3369000" cy="43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089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5512675" y="2730267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2" name="Shape 732"/>
          <p:cNvSpPr/>
          <p:nvPr/>
        </p:nvSpPr>
        <p:spPr>
          <a:xfrm>
            <a:off x="356133" y="5057115"/>
            <a:ext cx="5325600" cy="80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3" name="Shape 733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4" name="Shape 734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5" name="Shape 735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6" name="Shape 736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7" name="Shape 737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8" name="Shape 738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9" name="Shape 739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0" name="Shape 740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1" name="Shape 741"/>
          <p:cNvSpPr/>
          <p:nvPr/>
        </p:nvSpPr>
        <p:spPr>
          <a:xfrm>
            <a:off x="5584100" y="327789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55734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5512675" y="2730267"/>
            <a:ext cx="1730000" cy="95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4" name="Shape 754"/>
          <p:cNvSpPr/>
          <p:nvPr/>
        </p:nvSpPr>
        <p:spPr>
          <a:xfrm>
            <a:off x="356133" y="5057115"/>
            <a:ext cx="5325600" cy="80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5" name="Shape 755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6" name="Shape 756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7" name="Shape 757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8" name="Shape 758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9" name="Shape 759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0" name="Shape 760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Shape 761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Shape 762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3" name="Shape 763"/>
          <p:cNvSpPr txBox="1"/>
          <p:nvPr/>
        </p:nvSpPr>
        <p:spPr>
          <a:xfrm>
            <a:off x="5426700" y="2113000"/>
            <a:ext cx="3273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(-1) * (-0.20) = 0.20</a:t>
            </a:r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83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4377833" y="2094767"/>
            <a:ext cx="16124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6" name="Shape 776"/>
          <p:cNvSpPr/>
          <p:nvPr/>
        </p:nvSpPr>
        <p:spPr>
          <a:xfrm>
            <a:off x="1787633" y="3659967"/>
            <a:ext cx="1060400" cy="80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7" name="Shape 777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8" name="Shape 778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9" name="Shape 779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0" name="Shape 780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1" name="Shape 781"/>
          <p:cNvSpPr/>
          <p:nvPr/>
        </p:nvSpPr>
        <p:spPr>
          <a:xfrm>
            <a:off x="2147567" y="41162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2" name="Shape 782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3" name="Shape 783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4" name="Shape 784"/>
          <p:cNvSpPr/>
          <p:nvPr/>
        </p:nvSpPr>
        <p:spPr>
          <a:xfrm>
            <a:off x="4388900" y="24541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1987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4377833" y="2094767"/>
            <a:ext cx="16124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7" name="Shape 797"/>
          <p:cNvSpPr txBox="1"/>
          <p:nvPr/>
        </p:nvSpPr>
        <p:spPr>
          <a:xfrm>
            <a:off x="6180933" y="1478167"/>
            <a:ext cx="4672800" cy="1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[local gradient] x [its gradient]</a:t>
            </a:r>
            <a:endParaRPr sz="2400"/>
          </a:p>
          <a:p>
            <a:r>
              <a:rPr lang="en" sz="2400">
                <a:solidFill>
                  <a:srgbClr val="FF0000"/>
                </a:solidFill>
              </a:rPr>
              <a:t>[1] x [0.2] = 0.2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[1] x [0.2] = 0.2  (both inputs!)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1787633" y="3659967"/>
            <a:ext cx="1060400" cy="80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9" name="Shape 799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0" name="Shape 800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1" name="Shape 801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2" name="Shape 802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3" name="Shape 803"/>
          <p:cNvSpPr/>
          <p:nvPr/>
        </p:nvSpPr>
        <p:spPr>
          <a:xfrm>
            <a:off x="3248400" y="30893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4" name="Shape 804"/>
          <p:cNvSpPr/>
          <p:nvPr/>
        </p:nvSpPr>
        <p:spPr>
          <a:xfrm>
            <a:off x="3248400" y="179144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0344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787633" y="965000"/>
            <a:ext cx="1978400" cy="138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7" name="Shape 817"/>
          <p:cNvSpPr/>
          <p:nvPr/>
        </p:nvSpPr>
        <p:spPr>
          <a:xfrm>
            <a:off x="2103100" y="143843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8" name="Shape 818"/>
          <p:cNvSpPr/>
          <p:nvPr/>
        </p:nvSpPr>
        <p:spPr>
          <a:xfrm>
            <a:off x="2103100" y="2097967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9" name="Shape 819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0" name="Shape 820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1973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33" y="86701"/>
            <a:ext cx="4114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69067" y="157300"/>
            <a:ext cx="411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Another example:</a:t>
            </a:r>
            <a:endParaRPr sz="3200"/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34" y="1144568"/>
            <a:ext cx="8783601" cy="315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34" y="4409367"/>
            <a:ext cx="5676143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7" y="4409367"/>
            <a:ext cx="5325701" cy="1328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5990100" y="4460200"/>
            <a:ext cx="0" cy="138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787633" y="965000"/>
            <a:ext cx="1978400" cy="138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3" name="Shape 833"/>
          <p:cNvSpPr txBox="1"/>
          <p:nvPr/>
        </p:nvSpPr>
        <p:spPr>
          <a:xfrm>
            <a:off x="6126400" y="1364800"/>
            <a:ext cx="4672800" cy="1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[local gradient] x [its gradient]</a:t>
            </a:r>
            <a:endParaRPr sz="2400"/>
          </a:p>
          <a:p>
            <a:r>
              <a:rPr lang="en" sz="2400">
                <a:solidFill>
                  <a:srgbClr val="FF0000"/>
                </a:solidFill>
              </a:rPr>
              <a:t>x0: [2] x [0.2] = 0.4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w0: [-1] x [0.2] = -0.2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2147567" y="3436873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5" name="Shape 835"/>
          <p:cNvSpPr/>
          <p:nvPr/>
        </p:nvSpPr>
        <p:spPr>
          <a:xfrm>
            <a:off x="2103100" y="2757500"/>
            <a:ext cx="426400" cy="2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17340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00" y="404434"/>
            <a:ext cx="4114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733" y="467934"/>
            <a:ext cx="2108200" cy="825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43" name="Shape 843"/>
          <p:cNvSpPr txBox="1"/>
          <p:nvPr/>
        </p:nvSpPr>
        <p:spPr>
          <a:xfrm>
            <a:off x="9344067" y="694333"/>
            <a:ext cx="2765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sigmoid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700" y="1597367"/>
            <a:ext cx="9550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300" y="3170667"/>
            <a:ext cx="7680200" cy="27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5754733" y="4143000"/>
            <a:ext cx="3530800" cy="1529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7" name="Shape 847"/>
          <p:cNvSpPr txBox="1"/>
          <p:nvPr/>
        </p:nvSpPr>
        <p:spPr>
          <a:xfrm>
            <a:off x="6700067" y="4088800"/>
            <a:ext cx="2266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sigmoid gate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62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00" y="404434"/>
            <a:ext cx="41148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733" y="467934"/>
            <a:ext cx="2108200" cy="825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9344067" y="694333"/>
            <a:ext cx="2765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sigmoid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700" y="1597367"/>
            <a:ext cx="9550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300" y="3170667"/>
            <a:ext cx="7680200" cy="27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5754733" y="4143000"/>
            <a:ext cx="3530800" cy="1242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9" name="Shape 859"/>
          <p:cNvSpPr txBox="1"/>
          <p:nvPr/>
        </p:nvSpPr>
        <p:spPr>
          <a:xfrm>
            <a:off x="6700067" y="4088800"/>
            <a:ext cx="2266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sigmoid gate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5754733" y="5409233"/>
            <a:ext cx="3530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(0.73) * (1 - 0.73) = 0.2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861" name="Shape 861"/>
          <p:cNvCxnSpPr>
            <a:stCxn id="860" idx="1"/>
          </p:cNvCxnSpPr>
          <p:nvPr/>
        </p:nvCxnSpPr>
        <p:spPr>
          <a:xfrm rot="10800000">
            <a:off x="5603133" y="5328033"/>
            <a:ext cx="151600" cy="34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9325105" y="4683411"/>
            <a:ext cx="515600" cy="29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68893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868" name="Shape 868"/>
          <p:cNvSpPr txBox="1"/>
          <p:nvPr/>
        </p:nvSpPr>
        <p:spPr>
          <a:xfrm>
            <a:off x="3742367" y="329500"/>
            <a:ext cx="51076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Patterns in backward flow</a:t>
            </a:r>
            <a:endParaRPr sz="3200"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00" y="1403567"/>
            <a:ext cx="70104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-42733" y="1403567"/>
            <a:ext cx="4742800" cy="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add</a:t>
            </a:r>
            <a:r>
              <a:rPr lang="en" sz="2400"/>
              <a:t> gate: gradient distributor</a:t>
            </a:r>
            <a:endParaRPr sz="2400"/>
          </a:p>
          <a:p>
            <a:r>
              <a:rPr lang="en" sz="2400" b="1"/>
              <a:t>max</a:t>
            </a:r>
            <a:r>
              <a:rPr lang="en" sz="2400"/>
              <a:t> gate: gradient router</a:t>
            </a:r>
            <a:endParaRPr sz="2400"/>
          </a:p>
          <a:p>
            <a:r>
              <a:rPr lang="en" sz="2400" b="1"/>
              <a:t>mul</a:t>
            </a:r>
            <a:r>
              <a:rPr lang="en" sz="2400"/>
              <a:t> gate: gradient… “switcher”?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256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234033" y="223400"/>
            <a:ext cx="60108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Convolutional Network</a:t>
            </a:r>
            <a:endParaRPr sz="3200"/>
          </a:p>
          <a:p>
            <a:r>
              <a:rPr lang="en" sz="3200"/>
              <a:t>(AlexNet)</a:t>
            </a:r>
            <a:endParaRPr sz="3200"/>
          </a:p>
        </p:txBody>
      </p:sp>
      <p:cxnSp>
        <p:nvCxnSpPr>
          <p:cNvPr id="110" name="Shape 110"/>
          <p:cNvCxnSpPr/>
          <p:nvPr/>
        </p:nvCxnSpPr>
        <p:spPr>
          <a:xfrm rot="10800000" flipH="1">
            <a:off x="2670333" y="180900"/>
            <a:ext cx="4510800" cy="247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766000" y="2659700"/>
            <a:ext cx="3170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input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38761D"/>
                </a:solidFill>
              </a:rPr>
              <a:t>weights</a:t>
            </a:r>
            <a:endParaRPr sz="320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3032033" y="4936367"/>
            <a:ext cx="3872800" cy="9256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894767" y="4214033"/>
            <a:ext cx="3170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loss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77918" y="2157449"/>
            <a:ext cx="5907965" cy="184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2437367" y="2138400"/>
            <a:ext cx="3509600" cy="13628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2446900" y="2968200"/>
            <a:ext cx="3744800" cy="659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2500100" y="3574433"/>
            <a:ext cx="3776800" cy="1704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2500100" y="3872500"/>
            <a:ext cx="3755600" cy="425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98942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876" name="Shape 876"/>
          <p:cNvSpPr txBox="1"/>
          <p:nvPr/>
        </p:nvSpPr>
        <p:spPr>
          <a:xfrm>
            <a:off x="292400" y="84500"/>
            <a:ext cx="92556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Gradients add at branches</a:t>
            </a:r>
            <a:endParaRPr sz="4000"/>
          </a:p>
        </p:txBody>
      </p:sp>
      <p:sp>
        <p:nvSpPr>
          <p:cNvPr id="877" name="Shape 877"/>
          <p:cNvSpPr/>
          <p:nvPr/>
        </p:nvSpPr>
        <p:spPr>
          <a:xfrm>
            <a:off x="3879900" y="2435600"/>
            <a:ext cx="1150800" cy="115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5000867" y="1701367"/>
            <a:ext cx="2103200" cy="11112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7104067" y="1130933"/>
            <a:ext cx="1150800" cy="11508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4862169" y="3417869"/>
            <a:ext cx="2271600" cy="11208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7133767" y="4022500"/>
            <a:ext cx="1150800" cy="11508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82" name="Shape 882"/>
          <p:cNvCxnSpPr/>
          <p:nvPr/>
        </p:nvCxnSpPr>
        <p:spPr>
          <a:xfrm flipH="1">
            <a:off x="5209100" y="1949400"/>
            <a:ext cx="1944400" cy="100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5199497" y="3259031"/>
            <a:ext cx="2102800" cy="93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8224967" y="788833"/>
            <a:ext cx="1240000" cy="6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8215067" y="1929667"/>
            <a:ext cx="1418400" cy="5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8244800" y="3457400"/>
            <a:ext cx="1577200" cy="8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8116036" y="5004769"/>
            <a:ext cx="1319200" cy="7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2361900" y="3011000"/>
            <a:ext cx="151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5281367" y="2728407"/>
            <a:ext cx="526000" cy="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+</a:t>
            </a:r>
            <a:endParaRPr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84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895" name="Shape 895"/>
          <p:cNvSpPr txBox="1"/>
          <p:nvPr/>
        </p:nvSpPr>
        <p:spPr>
          <a:xfrm>
            <a:off x="362933" y="839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Implementation</a:t>
            </a:r>
            <a:r>
              <a:rPr lang="en" sz="4000"/>
              <a:t>:   forward/backward API</a:t>
            </a:r>
            <a:endParaRPr sz="4000"/>
          </a:p>
        </p:txBody>
      </p:sp>
      <p:pic>
        <p:nvPicPr>
          <p:cNvPr id="896" name="Shape 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34" y="1340867"/>
            <a:ext cx="4073833" cy="146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68" y="1739084"/>
            <a:ext cx="7386833" cy="40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 txBox="1"/>
          <p:nvPr/>
        </p:nvSpPr>
        <p:spPr>
          <a:xfrm>
            <a:off x="4522233" y="1175600"/>
            <a:ext cx="71672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Graph (or Net) object. </a:t>
            </a:r>
            <a:r>
              <a:rPr lang="en" sz="2400" i="1"/>
              <a:t>(Rough psuedo code)</a:t>
            </a:r>
            <a:endParaRPr sz="2400" i="1"/>
          </a:p>
        </p:txBody>
      </p:sp>
    </p:spTree>
    <p:extLst>
      <p:ext uri="{BB962C8B-B14F-4D97-AF65-F5344CB8AC3E}">
        <p14:creationId xmlns:p14="http://schemas.microsoft.com/office/powerpoint/2010/main" val="692847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904" name="Shape 904"/>
          <p:cNvSpPr txBox="1"/>
          <p:nvPr/>
        </p:nvSpPr>
        <p:spPr>
          <a:xfrm>
            <a:off x="362933" y="839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Implementation</a:t>
            </a:r>
            <a:r>
              <a:rPr lang="en" sz="4000"/>
              <a:t>:   forward/backward API</a:t>
            </a:r>
            <a:endParaRPr sz="4000"/>
          </a:p>
        </p:txBody>
      </p:sp>
      <p:sp>
        <p:nvSpPr>
          <p:cNvPr id="905" name="Shape 905"/>
          <p:cNvSpPr txBox="1"/>
          <p:nvPr/>
        </p:nvSpPr>
        <p:spPr>
          <a:xfrm>
            <a:off x="425200" y="4654967"/>
            <a:ext cx="36288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(x,y,z are scalars)</a:t>
            </a:r>
            <a:endParaRPr sz="3200"/>
          </a:p>
        </p:txBody>
      </p:sp>
      <p:sp>
        <p:nvSpPr>
          <p:cNvPr id="906" name="Shape 906"/>
          <p:cNvSpPr/>
          <p:nvPr/>
        </p:nvSpPr>
        <p:spPr>
          <a:xfrm>
            <a:off x="1469500" y="2208967"/>
            <a:ext cx="731600" cy="73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*</a:t>
            </a:r>
            <a:endParaRPr sz="3200"/>
          </a:p>
        </p:txBody>
      </p:sp>
      <p:cxnSp>
        <p:nvCxnSpPr>
          <p:cNvPr id="907" name="Shape 907"/>
          <p:cNvCxnSpPr>
            <a:endCxn id="906" idx="1"/>
          </p:cNvCxnSpPr>
          <p:nvPr/>
        </p:nvCxnSpPr>
        <p:spPr>
          <a:xfrm>
            <a:off x="1005040" y="1886507"/>
            <a:ext cx="5716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8" name="Shape 908"/>
          <p:cNvCxnSpPr>
            <a:endCxn id="906" idx="3"/>
          </p:cNvCxnSpPr>
          <p:nvPr/>
        </p:nvCxnSpPr>
        <p:spPr>
          <a:xfrm rot="10800000" flipH="1">
            <a:off x="910240" y="2833427"/>
            <a:ext cx="666400" cy="3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9" name="Shape 909"/>
          <p:cNvCxnSpPr>
            <a:stCxn id="906" idx="6"/>
          </p:cNvCxnSpPr>
          <p:nvPr/>
        </p:nvCxnSpPr>
        <p:spPr>
          <a:xfrm>
            <a:off x="2201100" y="2574767"/>
            <a:ext cx="81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0" name="Shape 910"/>
          <p:cNvSpPr txBox="1"/>
          <p:nvPr/>
        </p:nvSpPr>
        <p:spPr>
          <a:xfrm>
            <a:off x="1061833" y="1434233"/>
            <a:ext cx="445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x</a:t>
            </a:r>
            <a:endParaRPr sz="3200"/>
          </a:p>
        </p:txBody>
      </p:sp>
      <p:sp>
        <p:nvSpPr>
          <p:cNvPr id="911" name="Shape 911"/>
          <p:cNvSpPr txBox="1"/>
          <p:nvPr/>
        </p:nvSpPr>
        <p:spPr>
          <a:xfrm>
            <a:off x="1083467" y="2982267"/>
            <a:ext cx="445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y</a:t>
            </a:r>
            <a:endParaRPr sz="3200"/>
          </a:p>
        </p:txBody>
      </p:sp>
      <p:sp>
        <p:nvSpPr>
          <p:cNvPr id="912" name="Shape 912"/>
          <p:cNvSpPr txBox="1"/>
          <p:nvPr/>
        </p:nvSpPr>
        <p:spPr>
          <a:xfrm>
            <a:off x="2483900" y="1943500"/>
            <a:ext cx="322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z</a:t>
            </a:r>
            <a:endParaRPr sz="3200"/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000" y="1267567"/>
            <a:ext cx="7264400" cy="40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Shape 914"/>
          <p:cNvCxnSpPr/>
          <p:nvPr/>
        </p:nvCxnSpPr>
        <p:spPr>
          <a:xfrm rot="10800000">
            <a:off x="7736033" y="3469800"/>
            <a:ext cx="1215200" cy="100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15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118" y="4228151"/>
            <a:ext cx="622300" cy="90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6" name="Shape 9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333" y="5138567"/>
            <a:ext cx="685800" cy="88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17" name="Shape 917"/>
          <p:cNvCxnSpPr>
            <a:stCxn id="916" idx="0"/>
          </p:cNvCxnSpPr>
          <p:nvPr/>
        </p:nvCxnSpPr>
        <p:spPr>
          <a:xfrm rot="10800000">
            <a:off x="7027633" y="4967767"/>
            <a:ext cx="455600" cy="17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95540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923" name="Shape 923"/>
          <p:cNvSpPr txBox="1"/>
          <p:nvPr/>
        </p:nvSpPr>
        <p:spPr>
          <a:xfrm>
            <a:off x="362933" y="839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Implementation</a:t>
            </a:r>
            <a:r>
              <a:rPr lang="en" sz="4000"/>
              <a:t>:   forward/backward API</a:t>
            </a:r>
            <a:endParaRPr sz="4000"/>
          </a:p>
        </p:txBody>
      </p:sp>
      <p:sp>
        <p:nvSpPr>
          <p:cNvPr id="924" name="Shape 924"/>
          <p:cNvSpPr txBox="1"/>
          <p:nvPr/>
        </p:nvSpPr>
        <p:spPr>
          <a:xfrm>
            <a:off x="425200" y="4654967"/>
            <a:ext cx="36288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(x,y,z are scalars)</a:t>
            </a:r>
            <a:endParaRPr sz="3200"/>
          </a:p>
        </p:txBody>
      </p:sp>
      <p:sp>
        <p:nvSpPr>
          <p:cNvPr id="925" name="Shape 925"/>
          <p:cNvSpPr/>
          <p:nvPr/>
        </p:nvSpPr>
        <p:spPr>
          <a:xfrm>
            <a:off x="1469500" y="2208967"/>
            <a:ext cx="731600" cy="73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*</a:t>
            </a:r>
            <a:endParaRPr sz="3200"/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1005040" y="1886507"/>
            <a:ext cx="5716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910240" y="2833427"/>
            <a:ext cx="666400" cy="3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2201100" y="2574767"/>
            <a:ext cx="81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1061833" y="1434233"/>
            <a:ext cx="445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x</a:t>
            </a:r>
            <a:endParaRPr sz="3200"/>
          </a:p>
        </p:txBody>
      </p:sp>
      <p:sp>
        <p:nvSpPr>
          <p:cNvPr id="930" name="Shape 930"/>
          <p:cNvSpPr txBox="1"/>
          <p:nvPr/>
        </p:nvSpPr>
        <p:spPr>
          <a:xfrm>
            <a:off x="1083467" y="2982267"/>
            <a:ext cx="445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y</a:t>
            </a:r>
            <a:endParaRPr sz="3200"/>
          </a:p>
        </p:txBody>
      </p:sp>
      <p:sp>
        <p:nvSpPr>
          <p:cNvPr id="931" name="Shape 931"/>
          <p:cNvSpPr txBox="1"/>
          <p:nvPr/>
        </p:nvSpPr>
        <p:spPr>
          <a:xfrm>
            <a:off x="2483900" y="1943500"/>
            <a:ext cx="322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z</a:t>
            </a:r>
            <a:endParaRPr sz="3200"/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167" y="870701"/>
            <a:ext cx="8144767" cy="3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134" y="4834000"/>
            <a:ext cx="1658833" cy="1142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44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261333" y="-1193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Example: Torch Layers</a:t>
            </a:r>
            <a:endParaRPr sz="4000"/>
          </a:p>
        </p:txBody>
      </p:sp>
      <p:pic>
        <p:nvPicPr>
          <p:cNvPr id="940" name="Shape 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67" y="769567"/>
            <a:ext cx="2693667" cy="52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536" y="769567"/>
            <a:ext cx="2651001" cy="529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216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947" name="Shape 947"/>
          <p:cNvSpPr txBox="1"/>
          <p:nvPr/>
        </p:nvSpPr>
        <p:spPr>
          <a:xfrm>
            <a:off x="261333" y="-1193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Example: Torch Layers</a:t>
            </a:r>
            <a:endParaRPr sz="4000"/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67" y="769567"/>
            <a:ext cx="2693667" cy="52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536" y="769567"/>
            <a:ext cx="2651001" cy="52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701" y="175767"/>
            <a:ext cx="4430233" cy="315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234" y="3507900"/>
            <a:ext cx="1919733" cy="2559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Shape 952"/>
          <p:cNvCxnSpPr/>
          <p:nvPr/>
        </p:nvCxnSpPr>
        <p:spPr>
          <a:xfrm flipH="1">
            <a:off x="6939833" y="2588200"/>
            <a:ext cx="218000" cy="60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299200" y="1083467"/>
            <a:ext cx="731600" cy="3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=</a:t>
            </a:r>
            <a:endParaRPr sz="4000"/>
          </a:p>
        </p:txBody>
      </p:sp>
      <p:pic>
        <p:nvPicPr>
          <p:cNvPr id="954" name="Shape 9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75870" y="3507897"/>
            <a:ext cx="1484612" cy="2559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99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4" y="75867"/>
            <a:ext cx="4580500" cy="6001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4926084" y="-1016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Example: Torch MulConstant</a:t>
            </a:r>
            <a:endParaRPr sz="4000"/>
          </a:p>
        </p:txBody>
      </p:sp>
      <p:pic>
        <p:nvPicPr>
          <p:cNvPr id="962" name="Shape 9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801" y="749933"/>
            <a:ext cx="27305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/>
          <p:nvPr/>
        </p:nvSpPr>
        <p:spPr>
          <a:xfrm>
            <a:off x="369733" y="312867"/>
            <a:ext cx="4076800" cy="166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4" name="Shape 964"/>
          <p:cNvSpPr/>
          <p:nvPr/>
        </p:nvSpPr>
        <p:spPr>
          <a:xfrm>
            <a:off x="365025" y="2070867"/>
            <a:ext cx="4076800" cy="166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5" name="Shape 965"/>
          <p:cNvSpPr/>
          <p:nvPr/>
        </p:nvSpPr>
        <p:spPr>
          <a:xfrm>
            <a:off x="369733" y="3828867"/>
            <a:ext cx="4076800" cy="224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6" name="Shape 966"/>
          <p:cNvSpPr txBox="1"/>
          <p:nvPr/>
        </p:nvSpPr>
        <p:spPr>
          <a:xfrm>
            <a:off x="5467600" y="1566967"/>
            <a:ext cx="4124000" cy="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initialization</a:t>
            </a:r>
            <a:endParaRPr sz="4000">
              <a:solidFill>
                <a:srgbClr val="FF0000"/>
              </a:solidFill>
            </a:endParaRPr>
          </a:p>
        </p:txBody>
      </p:sp>
      <p:cxnSp>
        <p:nvCxnSpPr>
          <p:cNvPr id="967" name="Shape 967"/>
          <p:cNvCxnSpPr>
            <a:endCxn id="963" idx="3"/>
          </p:cNvCxnSpPr>
          <p:nvPr/>
        </p:nvCxnSpPr>
        <p:spPr>
          <a:xfrm rot="10800000">
            <a:off x="4446533" y="1147067"/>
            <a:ext cx="910000" cy="79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8" name="Shape 968"/>
          <p:cNvSpPr txBox="1"/>
          <p:nvPr/>
        </p:nvSpPr>
        <p:spPr>
          <a:xfrm>
            <a:off x="5467600" y="2582967"/>
            <a:ext cx="4124000" cy="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forward()</a:t>
            </a:r>
            <a:endParaRPr sz="4000">
              <a:solidFill>
                <a:srgbClr val="FF0000"/>
              </a:solidFill>
            </a:endParaRPr>
          </a:p>
        </p:txBody>
      </p:sp>
      <p:cxnSp>
        <p:nvCxnSpPr>
          <p:cNvPr id="969" name="Shape 969"/>
          <p:cNvCxnSpPr/>
          <p:nvPr/>
        </p:nvCxnSpPr>
        <p:spPr>
          <a:xfrm rot="10800000">
            <a:off x="4446525" y="2800551"/>
            <a:ext cx="1070400" cy="24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0" name="Shape 970"/>
          <p:cNvSpPr txBox="1"/>
          <p:nvPr/>
        </p:nvSpPr>
        <p:spPr>
          <a:xfrm>
            <a:off x="5467600" y="4411767"/>
            <a:ext cx="4124000" cy="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backward()</a:t>
            </a:r>
            <a:endParaRPr sz="4000">
              <a:solidFill>
                <a:srgbClr val="FF0000"/>
              </a:solidFill>
            </a:endParaRPr>
          </a:p>
        </p:txBody>
      </p:sp>
      <p:cxnSp>
        <p:nvCxnSpPr>
          <p:cNvPr id="971" name="Shape 971"/>
          <p:cNvCxnSpPr>
            <a:endCxn id="965" idx="3"/>
          </p:cNvCxnSpPr>
          <p:nvPr/>
        </p:nvCxnSpPr>
        <p:spPr>
          <a:xfrm flipH="1">
            <a:off x="4446533" y="4810067"/>
            <a:ext cx="1070400" cy="14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647886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977" name="Shape 977"/>
          <p:cNvSpPr txBox="1"/>
          <p:nvPr/>
        </p:nvSpPr>
        <p:spPr>
          <a:xfrm>
            <a:off x="261333" y="-119300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Example: Caffe Layers</a:t>
            </a:r>
            <a:endParaRPr sz="4000"/>
          </a:p>
        </p:txBody>
      </p:sp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6" y="767967"/>
            <a:ext cx="2780333" cy="523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Shape 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331" y="767967"/>
            <a:ext cx="3255568" cy="424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267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sp>
        <p:nvSpPr>
          <p:cNvPr id="985" name="Shape 985"/>
          <p:cNvSpPr txBox="1"/>
          <p:nvPr/>
        </p:nvSpPr>
        <p:spPr>
          <a:xfrm>
            <a:off x="6633700" y="171933"/>
            <a:ext cx="11156000" cy="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Caffe Sigmoid Layer</a:t>
            </a:r>
            <a:endParaRPr sz="4000"/>
          </a:p>
        </p:txBody>
      </p:sp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65" y="79701"/>
            <a:ext cx="4013700" cy="594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Shape 9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433" y="1738301"/>
            <a:ext cx="2108200" cy="825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5">
            <a:alphaModFix/>
          </a:blip>
          <a:srcRect l="77925"/>
          <a:stretch/>
        </p:blipFill>
        <p:spPr>
          <a:xfrm>
            <a:off x="5776501" y="3609001"/>
            <a:ext cx="2108200" cy="876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9" name="Shape 989"/>
          <p:cNvSpPr/>
          <p:nvPr/>
        </p:nvSpPr>
        <p:spPr>
          <a:xfrm>
            <a:off x="341300" y="919600"/>
            <a:ext cx="3849200" cy="1972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0" name="Shape 990"/>
          <p:cNvSpPr/>
          <p:nvPr/>
        </p:nvSpPr>
        <p:spPr>
          <a:xfrm>
            <a:off x="340500" y="2967367"/>
            <a:ext cx="3849200" cy="197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91" name="Shape 991"/>
          <p:cNvCxnSpPr>
            <a:stCxn id="988" idx="1"/>
          </p:cNvCxnSpPr>
          <p:nvPr/>
        </p:nvCxnSpPr>
        <p:spPr>
          <a:xfrm flipH="1">
            <a:off x="3839701" y="4047151"/>
            <a:ext cx="1936800" cy="4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2" name="Shape 992"/>
          <p:cNvCxnSpPr>
            <a:stCxn id="987" idx="1"/>
          </p:cNvCxnSpPr>
          <p:nvPr/>
        </p:nvCxnSpPr>
        <p:spPr>
          <a:xfrm flipH="1">
            <a:off x="2721033" y="2151051"/>
            <a:ext cx="3142400" cy="3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3" name="Shape 993"/>
          <p:cNvSpPr txBox="1"/>
          <p:nvPr/>
        </p:nvSpPr>
        <p:spPr>
          <a:xfrm>
            <a:off x="7908067" y="3747500"/>
            <a:ext cx="4106400" cy="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*top_diff   (chain rule)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918065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999" name="Shape 999"/>
          <p:cNvSpPr txBox="1"/>
          <p:nvPr/>
        </p:nvSpPr>
        <p:spPr>
          <a:xfrm>
            <a:off x="-26633" y="12900"/>
            <a:ext cx="63548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Gradients for vectorized code</a:t>
            </a:r>
            <a:endParaRPr sz="3200"/>
          </a:p>
        </p:txBody>
      </p:sp>
      <p:sp>
        <p:nvSpPr>
          <p:cNvPr id="1000" name="Shape 1000"/>
          <p:cNvSpPr/>
          <p:nvPr/>
        </p:nvSpPr>
        <p:spPr>
          <a:xfrm>
            <a:off x="3968267" y="1269267"/>
            <a:ext cx="4659600" cy="46596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/>
              <a:t>f</a:t>
            </a:r>
            <a:endParaRPr sz="6400"/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936233" y="4577833"/>
            <a:ext cx="3213200" cy="108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1319233" y="1237300"/>
            <a:ext cx="2925600" cy="1244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8627867" y="3599067"/>
            <a:ext cx="3032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85" y="920400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18" y="4690967"/>
            <a:ext cx="393700" cy="482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1251" y="2954533"/>
            <a:ext cx="469900" cy="40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685" y="2330185"/>
            <a:ext cx="647700" cy="8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85" y="3933651"/>
            <a:ext cx="546100" cy="93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5260367" y="1801167"/>
            <a:ext cx="2819200" cy="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“local gradient”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5179384" y="2114033"/>
            <a:ext cx="4130400" cy="641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8815667" y="-61300"/>
            <a:ext cx="3586400" cy="1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This is now the </a:t>
            </a:r>
            <a:r>
              <a:rPr lang="en" sz="2400" b="1">
                <a:solidFill>
                  <a:srgbClr val="0000FF"/>
                </a:solidFill>
              </a:rPr>
              <a:t>Jacobian matrix</a:t>
            </a:r>
            <a:r>
              <a:rPr lang="en" sz="2400">
                <a:solidFill>
                  <a:srgbClr val="0000FF"/>
                </a:solidFill>
              </a:rPr>
              <a:t> (derivative of each element of z w.r.t. each element of x)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012" name="Shape 1012"/>
          <p:cNvSpPr txBox="1"/>
          <p:nvPr/>
        </p:nvSpPr>
        <p:spPr>
          <a:xfrm>
            <a:off x="5409300" y="-5200"/>
            <a:ext cx="3157200" cy="10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(x,y,z are now vectors)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3317" y="3813318"/>
            <a:ext cx="685800" cy="9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8950133" y="4726100"/>
            <a:ext cx="541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gradients</a:t>
            </a:r>
            <a:endParaRPr sz="4000">
              <a:solidFill>
                <a:srgbClr val="FF0000"/>
              </a:solidFill>
            </a:endParaRP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1139433" y="2111816"/>
            <a:ext cx="26924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570464">
            <a:off x="1193563" y="1728321"/>
            <a:ext cx="787115" cy="85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1265067" y="1420967"/>
            <a:ext cx="2862800" cy="126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55908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Shape 162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Shape 163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Shape 164"/>
          <p:cNvSpPr/>
          <p:nvPr/>
        </p:nvSpPr>
        <p:spPr>
          <a:xfrm>
            <a:off x="11294100" y="18665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" name="Shape 165"/>
          <p:cNvSpPr/>
          <p:nvPr/>
        </p:nvSpPr>
        <p:spPr>
          <a:xfrm>
            <a:off x="6269400" y="2682567"/>
            <a:ext cx="500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" name="Shape 166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579067" y="690333"/>
            <a:ext cx="3256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84738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sp>
        <p:nvSpPr>
          <p:cNvPr id="1023" name="Shape 1023"/>
          <p:cNvSpPr txBox="1"/>
          <p:nvPr/>
        </p:nvSpPr>
        <p:spPr>
          <a:xfrm>
            <a:off x="673133" y="218067"/>
            <a:ext cx="9689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Vectorized operations</a:t>
            </a:r>
            <a:endParaRPr sz="3200"/>
          </a:p>
        </p:txBody>
      </p:sp>
      <p:sp>
        <p:nvSpPr>
          <p:cNvPr id="1024" name="Shape 1024"/>
          <p:cNvSpPr/>
          <p:nvPr/>
        </p:nvSpPr>
        <p:spPr>
          <a:xfrm>
            <a:off x="4255633" y="1521033"/>
            <a:ext cx="2720800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/>
              <a:t>f(x) = max(0,x)</a:t>
            </a:r>
            <a:endParaRPr sz="2933"/>
          </a:p>
          <a:p>
            <a:pPr algn="ctr"/>
            <a:r>
              <a:rPr lang="en" sz="2933" i="1"/>
              <a:t>(elementwise)</a:t>
            </a:r>
            <a:endParaRPr sz="2933" i="1"/>
          </a:p>
        </p:txBody>
      </p:sp>
      <p:cxnSp>
        <p:nvCxnSpPr>
          <p:cNvPr id="1025" name="Shape 1025"/>
          <p:cNvCxnSpPr/>
          <p:nvPr/>
        </p:nvCxnSpPr>
        <p:spPr>
          <a:xfrm>
            <a:off x="3355000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6" name="Shape 1026"/>
          <p:cNvCxnSpPr/>
          <p:nvPr/>
        </p:nvCxnSpPr>
        <p:spPr>
          <a:xfrm>
            <a:off x="3355000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7" name="Shape 1027"/>
          <p:cNvCxnSpPr/>
          <p:nvPr/>
        </p:nvCxnSpPr>
        <p:spPr>
          <a:xfrm>
            <a:off x="3355000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8" name="Shape 1028"/>
          <p:cNvCxnSpPr/>
          <p:nvPr/>
        </p:nvCxnSpPr>
        <p:spPr>
          <a:xfrm>
            <a:off x="3355000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9" name="Shape 1029"/>
          <p:cNvCxnSpPr/>
          <p:nvPr/>
        </p:nvCxnSpPr>
        <p:spPr>
          <a:xfrm>
            <a:off x="3355000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0" name="Shape 1030"/>
          <p:cNvCxnSpPr/>
          <p:nvPr/>
        </p:nvCxnSpPr>
        <p:spPr>
          <a:xfrm>
            <a:off x="3355000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1" name="Shape 1031"/>
          <p:cNvSpPr txBox="1"/>
          <p:nvPr/>
        </p:nvSpPr>
        <p:spPr>
          <a:xfrm>
            <a:off x="940000" y="2871333"/>
            <a:ext cx="32408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4096-d </a:t>
            </a:r>
            <a:endParaRPr sz="2667"/>
          </a:p>
          <a:p>
            <a:r>
              <a:rPr lang="en" sz="2667"/>
              <a:t>input vector</a:t>
            </a:r>
            <a:endParaRPr sz="2667"/>
          </a:p>
        </p:txBody>
      </p:sp>
      <p:cxnSp>
        <p:nvCxnSpPr>
          <p:cNvPr id="1032" name="Shape 1032"/>
          <p:cNvCxnSpPr/>
          <p:nvPr/>
        </p:nvCxnSpPr>
        <p:spPr>
          <a:xfrm>
            <a:off x="6977364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3" name="Shape 1033"/>
          <p:cNvCxnSpPr/>
          <p:nvPr/>
        </p:nvCxnSpPr>
        <p:spPr>
          <a:xfrm>
            <a:off x="6977364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4" name="Shape 1034"/>
          <p:cNvCxnSpPr/>
          <p:nvPr/>
        </p:nvCxnSpPr>
        <p:spPr>
          <a:xfrm>
            <a:off x="6977364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5" name="Shape 1035"/>
          <p:cNvCxnSpPr/>
          <p:nvPr/>
        </p:nvCxnSpPr>
        <p:spPr>
          <a:xfrm>
            <a:off x="6977364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6" name="Shape 1036"/>
          <p:cNvCxnSpPr/>
          <p:nvPr/>
        </p:nvCxnSpPr>
        <p:spPr>
          <a:xfrm>
            <a:off x="6977364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7" name="Shape 1037"/>
          <p:cNvCxnSpPr/>
          <p:nvPr/>
        </p:nvCxnSpPr>
        <p:spPr>
          <a:xfrm>
            <a:off x="6977364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8" name="Shape 1038"/>
          <p:cNvSpPr txBox="1"/>
          <p:nvPr/>
        </p:nvSpPr>
        <p:spPr>
          <a:xfrm>
            <a:off x="8390467" y="2871333"/>
            <a:ext cx="25164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4096-d </a:t>
            </a:r>
            <a:endParaRPr sz="2667"/>
          </a:p>
          <a:p>
            <a:r>
              <a:rPr lang="en" sz="2667"/>
              <a:t>output vector</a:t>
            </a:r>
            <a:endParaRPr sz="2667"/>
          </a:p>
        </p:txBody>
      </p:sp>
    </p:spTree>
    <p:extLst>
      <p:ext uri="{BB962C8B-B14F-4D97-AF65-F5344CB8AC3E}">
        <p14:creationId xmlns:p14="http://schemas.microsoft.com/office/powerpoint/2010/main" val="899526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sp>
        <p:nvSpPr>
          <p:cNvPr id="1044" name="Shape 1044"/>
          <p:cNvSpPr txBox="1"/>
          <p:nvPr/>
        </p:nvSpPr>
        <p:spPr>
          <a:xfrm>
            <a:off x="673133" y="218067"/>
            <a:ext cx="9689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Vectorized operations</a:t>
            </a:r>
            <a:endParaRPr sz="3200"/>
          </a:p>
        </p:txBody>
      </p:sp>
      <p:sp>
        <p:nvSpPr>
          <p:cNvPr id="1045" name="Shape 1045"/>
          <p:cNvSpPr/>
          <p:nvPr/>
        </p:nvSpPr>
        <p:spPr>
          <a:xfrm>
            <a:off x="4255633" y="1521033"/>
            <a:ext cx="2720800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/>
              <a:t>f(x) = max(0,x)</a:t>
            </a:r>
            <a:endParaRPr sz="2933"/>
          </a:p>
          <a:p>
            <a:pPr algn="ctr"/>
            <a:r>
              <a:rPr lang="en" sz="2933" i="1"/>
              <a:t>(elementwise)</a:t>
            </a:r>
            <a:endParaRPr sz="2933" i="1"/>
          </a:p>
        </p:txBody>
      </p:sp>
      <p:cxnSp>
        <p:nvCxnSpPr>
          <p:cNvPr id="1046" name="Shape 1046"/>
          <p:cNvCxnSpPr/>
          <p:nvPr/>
        </p:nvCxnSpPr>
        <p:spPr>
          <a:xfrm>
            <a:off x="3355000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3355000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3355000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3355000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3355000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3355000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940000" y="2871333"/>
            <a:ext cx="32408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4096-d </a:t>
            </a:r>
            <a:endParaRPr sz="2667"/>
          </a:p>
          <a:p>
            <a:r>
              <a:rPr lang="en" sz="2667"/>
              <a:t>input vector</a:t>
            </a:r>
            <a:endParaRPr sz="2667"/>
          </a:p>
        </p:txBody>
      </p:sp>
      <p:cxnSp>
        <p:nvCxnSpPr>
          <p:cNvPr id="1053" name="Shape 1053"/>
          <p:cNvCxnSpPr/>
          <p:nvPr/>
        </p:nvCxnSpPr>
        <p:spPr>
          <a:xfrm>
            <a:off x="6977364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6977364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6977364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6977364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6977364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6977364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8390467" y="2871333"/>
            <a:ext cx="25164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4096-d </a:t>
            </a:r>
            <a:endParaRPr sz="2667"/>
          </a:p>
          <a:p>
            <a:r>
              <a:rPr lang="en" sz="2667"/>
              <a:t>output vector</a:t>
            </a:r>
            <a:endParaRPr sz="2667"/>
          </a:p>
        </p:txBody>
      </p:sp>
      <p:sp>
        <p:nvSpPr>
          <p:cNvPr id="1060" name="Shape 1060"/>
          <p:cNvSpPr txBox="1"/>
          <p:nvPr/>
        </p:nvSpPr>
        <p:spPr>
          <a:xfrm>
            <a:off x="436100" y="4025633"/>
            <a:ext cx="34132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Q: what is the size of the Jacobian matrix?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1" y="142218"/>
            <a:ext cx="2730500" cy="1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9859800" y="104300"/>
            <a:ext cx="623600" cy="105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3" name="Shape 1063"/>
          <p:cNvSpPr txBox="1"/>
          <p:nvPr/>
        </p:nvSpPr>
        <p:spPr>
          <a:xfrm>
            <a:off x="9556433" y="1260933"/>
            <a:ext cx="2431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Jacobian matrix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77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4255633" y="1521033"/>
            <a:ext cx="2720800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/>
              <a:t>max(0,x)</a:t>
            </a:r>
            <a:endParaRPr sz="4000"/>
          </a:p>
          <a:p>
            <a:pPr algn="ctr"/>
            <a:r>
              <a:rPr lang="en" sz="2933"/>
              <a:t>(elementwise)</a:t>
            </a:r>
            <a:endParaRPr sz="2933"/>
          </a:p>
        </p:txBody>
      </p:sp>
      <p:cxnSp>
        <p:nvCxnSpPr>
          <p:cNvPr id="1070" name="Shape 1070"/>
          <p:cNvCxnSpPr/>
          <p:nvPr/>
        </p:nvCxnSpPr>
        <p:spPr>
          <a:xfrm>
            <a:off x="3355000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3355000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2" name="Shape 1072"/>
          <p:cNvCxnSpPr/>
          <p:nvPr/>
        </p:nvCxnSpPr>
        <p:spPr>
          <a:xfrm>
            <a:off x="3355000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3" name="Shape 1073"/>
          <p:cNvCxnSpPr/>
          <p:nvPr/>
        </p:nvCxnSpPr>
        <p:spPr>
          <a:xfrm>
            <a:off x="3355000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4" name="Shape 1074"/>
          <p:cNvCxnSpPr/>
          <p:nvPr/>
        </p:nvCxnSpPr>
        <p:spPr>
          <a:xfrm>
            <a:off x="3355000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5" name="Shape 1075"/>
          <p:cNvCxnSpPr/>
          <p:nvPr/>
        </p:nvCxnSpPr>
        <p:spPr>
          <a:xfrm>
            <a:off x="3355000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6" name="Shape 1076"/>
          <p:cNvSpPr txBox="1"/>
          <p:nvPr/>
        </p:nvSpPr>
        <p:spPr>
          <a:xfrm>
            <a:off x="940000" y="2871333"/>
            <a:ext cx="32408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4096-d </a:t>
            </a:r>
            <a:endParaRPr sz="2667"/>
          </a:p>
          <a:p>
            <a:r>
              <a:rPr lang="en" sz="2667"/>
              <a:t>input vector</a:t>
            </a:r>
            <a:endParaRPr sz="2667"/>
          </a:p>
        </p:txBody>
      </p:sp>
      <p:cxnSp>
        <p:nvCxnSpPr>
          <p:cNvPr id="1077" name="Shape 1077"/>
          <p:cNvCxnSpPr/>
          <p:nvPr/>
        </p:nvCxnSpPr>
        <p:spPr>
          <a:xfrm>
            <a:off x="6977364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8" name="Shape 1078"/>
          <p:cNvCxnSpPr/>
          <p:nvPr/>
        </p:nvCxnSpPr>
        <p:spPr>
          <a:xfrm>
            <a:off x="6977364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9" name="Shape 1079"/>
          <p:cNvCxnSpPr/>
          <p:nvPr/>
        </p:nvCxnSpPr>
        <p:spPr>
          <a:xfrm>
            <a:off x="6977364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0" name="Shape 1080"/>
          <p:cNvCxnSpPr/>
          <p:nvPr/>
        </p:nvCxnSpPr>
        <p:spPr>
          <a:xfrm>
            <a:off x="6977364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1" name="Shape 1081"/>
          <p:cNvCxnSpPr/>
          <p:nvPr/>
        </p:nvCxnSpPr>
        <p:spPr>
          <a:xfrm>
            <a:off x="6977364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2" name="Shape 1082"/>
          <p:cNvCxnSpPr/>
          <p:nvPr/>
        </p:nvCxnSpPr>
        <p:spPr>
          <a:xfrm>
            <a:off x="6977364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3" name="Shape 1083"/>
          <p:cNvSpPr txBox="1"/>
          <p:nvPr/>
        </p:nvSpPr>
        <p:spPr>
          <a:xfrm>
            <a:off x="8390467" y="2871333"/>
            <a:ext cx="25164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4096-d </a:t>
            </a:r>
            <a:endParaRPr sz="2667"/>
          </a:p>
          <a:p>
            <a:r>
              <a:rPr lang="en" sz="2667"/>
              <a:t>output vector</a:t>
            </a:r>
            <a:endParaRPr sz="2667"/>
          </a:p>
        </p:txBody>
      </p:sp>
      <p:sp>
        <p:nvSpPr>
          <p:cNvPr id="1084" name="Shape 1084"/>
          <p:cNvSpPr txBox="1"/>
          <p:nvPr/>
        </p:nvSpPr>
        <p:spPr>
          <a:xfrm>
            <a:off x="436100" y="4025633"/>
            <a:ext cx="34132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Q: what is the size of the Jacobian matrix?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[4096 x 4096!]</a:t>
            </a:r>
            <a:endParaRPr sz="3200">
              <a:solidFill>
                <a:srgbClr val="0000FF"/>
              </a:solidFill>
            </a:endParaRPr>
          </a:p>
        </p:txBody>
      </p:sp>
      <p:sp>
        <p:nvSpPr>
          <p:cNvPr id="1085" name="Shape 1085"/>
          <p:cNvSpPr txBox="1"/>
          <p:nvPr/>
        </p:nvSpPr>
        <p:spPr>
          <a:xfrm>
            <a:off x="7749700" y="4185751"/>
            <a:ext cx="34132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Q2: what does it look like?</a:t>
            </a:r>
            <a:endParaRPr sz="3200">
              <a:solidFill>
                <a:srgbClr val="0000FF"/>
              </a:solidFill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673133" y="218067"/>
            <a:ext cx="9689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Vectorized operations</a:t>
            </a:r>
            <a:endParaRPr sz="3200"/>
          </a:p>
        </p:txBody>
      </p:sp>
      <p:pic>
        <p:nvPicPr>
          <p:cNvPr id="1087" name="Shape 1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1" y="142218"/>
            <a:ext cx="2730500" cy="1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9859800" y="104300"/>
            <a:ext cx="623600" cy="105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9" name="Shape 1089"/>
          <p:cNvSpPr txBox="1"/>
          <p:nvPr/>
        </p:nvSpPr>
        <p:spPr>
          <a:xfrm>
            <a:off x="9556433" y="1260933"/>
            <a:ext cx="2431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Jacobian matrix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090" name="Shape 1090"/>
          <p:cNvSpPr/>
          <p:nvPr/>
        </p:nvSpPr>
        <p:spPr>
          <a:xfrm>
            <a:off x="4255633" y="1521033"/>
            <a:ext cx="2720800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/>
              <a:t>f(x) = max(0,x)</a:t>
            </a:r>
            <a:endParaRPr sz="2933"/>
          </a:p>
          <a:p>
            <a:pPr algn="ctr"/>
            <a:r>
              <a:rPr lang="en" sz="2933" i="1"/>
              <a:t>(elementwise)</a:t>
            </a:r>
            <a:endParaRPr sz="2933" i="1"/>
          </a:p>
        </p:txBody>
      </p:sp>
    </p:spTree>
    <p:extLst>
      <p:ext uri="{BB962C8B-B14F-4D97-AF65-F5344CB8AC3E}">
        <p14:creationId xmlns:p14="http://schemas.microsoft.com/office/powerpoint/2010/main" val="62892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4255633" y="1521033"/>
            <a:ext cx="2720800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/>
              <a:t>max(0,x)</a:t>
            </a:r>
            <a:endParaRPr sz="4000"/>
          </a:p>
          <a:p>
            <a:pPr algn="ctr"/>
            <a:r>
              <a:rPr lang="en" sz="2933"/>
              <a:t>(elementwise)</a:t>
            </a:r>
            <a:endParaRPr sz="2933"/>
          </a:p>
        </p:txBody>
      </p:sp>
      <p:cxnSp>
        <p:nvCxnSpPr>
          <p:cNvPr id="1097" name="Shape 1097"/>
          <p:cNvCxnSpPr/>
          <p:nvPr/>
        </p:nvCxnSpPr>
        <p:spPr>
          <a:xfrm>
            <a:off x="3355000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3355000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3355000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0" name="Shape 1100"/>
          <p:cNvCxnSpPr/>
          <p:nvPr/>
        </p:nvCxnSpPr>
        <p:spPr>
          <a:xfrm>
            <a:off x="3355000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1" name="Shape 1101"/>
          <p:cNvCxnSpPr/>
          <p:nvPr/>
        </p:nvCxnSpPr>
        <p:spPr>
          <a:xfrm>
            <a:off x="3355000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3355000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3" name="Shape 1103"/>
          <p:cNvSpPr txBox="1"/>
          <p:nvPr/>
        </p:nvSpPr>
        <p:spPr>
          <a:xfrm>
            <a:off x="940000" y="2871333"/>
            <a:ext cx="32408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100 4096-d </a:t>
            </a:r>
            <a:endParaRPr sz="2667"/>
          </a:p>
          <a:p>
            <a:r>
              <a:rPr lang="en" sz="2667"/>
              <a:t>input vectors</a:t>
            </a:r>
            <a:endParaRPr sz="2667"/>
          </a:p>
        </p:txBody>
      </p:sp>
      <p:cxnSp>
        <p:nvCxnSpPr>
          <p:cNvPr id="1104" name="Shape 1104"/>
          <p:cNvCxnSpPr/>
          <p:nvPr/>
        </p:nvCxnSpPr>
        <p:spPr>
          <a:xfrm>
            <a:off x="6977364" y="29242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6977364" y="31369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6977364" y="3292767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7" name="Shape 1107"/>
          <p:cNvCxnSpPr/>
          <p:nvPr/>
        </p:nvCxnSpPr>
        <p:spPr>
          <a:xfrm>
            <a:off x="6977364" y="34701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8" name="Shape 1108"/>
          <p:cNvCxnSpPr/>
          <p:nvPr/>
        </p:nvCxnSpPr>
        <p:spPr>
          <a:xfrm>
            <a:off x="6977364" y="36828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9" name="Shape 1109"/>
          <p:cNvCxnSpPr/>
          <p:nvPr/>
        </p:nvCxnSpPr>
        <p:spPr>
          <a:xfrm>
            <a:off x="6977364" y="3838689"/>
            <a:ext cx="90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0" name="Shape 1110"/>
          <p:cNvSpPr txBox="1"/>
          <p:nvPr/>
        </p:nvSpPr>
        <p:spPr>
          <a:xfrm>
            <a:off x="8390467" y="2871333"/>
            <a:ext cx="25164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100 4096-d </a:t>
            </a:r>
            <a:endParaRPr sz="2667"/>
          </a:p>
          <a:p>
            <a:r>
              <a:rPr lang="en" sz="2667"/>
              <a:t>output vectors</a:t>
            </a:r>
            <a:endParaRPr sz="2667"/>
          </a:p>
        </p:txBody>
      </p:sp>
      <p:sp>
        <p:nvSpPr>
          <p:cNvPr id="1111" name="Shape 1111"/>
          <p:cNvSpPr txBox="1"/>
          <p:nvPr/>
        </p:nvSpPr>
        <p:spPr>
          <a:xfrm>
            <a:off x="673133" y="218067"/>
            <a:ext cx="9689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Vectorized operations</a:t>
            </a:r>
            <a:endParaRPr sz="3200"/>
          </a:p>
        </p:txBody>
      </p:sp>
      <p:sp>
        <p:nvSpPr>
          <p:cNvPr id="1112" name="Shape 1112"/>
          <p:cNvSpPr txBox="1"/>
          <p:nvPr/>
        </p:nvSpPr>
        <p:spPr>
          <a:xfrm>
            <a:off x="193567" y="1415300"/>
            <a:ext cx="3960400" cy="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in practice we process an entire minibatch (e.g. 100) of examples at one time: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474033" y="4361067"/>
            <a:ext cx="3346800" cy="1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14" name="Shape 1114"/>
          <p:cNvSpPr txBox="1"/>
          <p:nvPr/>
        </p:nvSpPr>
        <p:spPr>
          <a:xfrm>
            <a:off x="7038600" y="4620151"/>
            <a:ext cx="5148000" cy="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i.e. Jacobian would technically be a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[409,600 x 409,600] matrix :\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4255633" y="1521033"/>
            <a:ext cx="2720800" cy="3868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/>
              <a:t>f(x) = max(0,x)</a:t>
            </a:r>
            <a:endParaRPr sz="2933"/>
          </a:p>
          <a:p>
            <a:pPr algn="ctr"/>
            <a:r>
              <a:rPr lang="en" sz="2933" i="1"/>
              <a:t>(elementwise)</a:t>
            </a:r>
            <a:endParaRPr sz="2933" i="1"/>
          </a:p>
        </p:txBody>
      </p:sp>
    </p:spTree>
    <p:extLst>
      <p:ext uri="{BB962C8B-B14F-4D97-AF65-F5344CB8AC3E}">
        <p14:creationId xmlns:p14="http://schemas.microsoft.com/office/powerpoint/2010/main" val="137580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sp>
        <p:nvSpPr>
          <p:cNvPr id="1121" name="Shape 1121"/>
          <p:cNvSpPr txBox="1"/>
          <p:nvPr/>
        </p:nvSpPr>
        <p:spPr>
          <a:xfrm>
            <a:off x="161200" y="132733"/>
            <a:ext cx="10187600" cy="5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Assignment: Writing SVM/Softmax</a:t>
            </a:r>
            <a:endParaRPr sz="3200"/>
          </a:p>
          <a:p>
            <a:r>
              <a:rPr lang="en" sz="3200">
                <a:solidFill>
                  <a:srgbClr val="0000FF"/>
                </a:solidFill>
              </a:rPr>
              <a:t>Stage your forward/backward computation!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33" y="1904767"/>
            <a:ext cx="7576067" cy="4048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578300" y="1412600"/>
            <a:ext cx="373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E.g. for the SVM:</a:t>
            </a:r>
            <a:endParaRPr sz="2400"/>
          </a:p>
        </p:txBody>
      </p:sp>
      <p:pic>
        <p:nvPicPr>
          <p:cNvPr id="1124" name="Shape 1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033" y="1834467"/>
            <a:ext cx="6064032" cy="21435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25" name="Shape 1125"/>
          <p:cNvSpPr/>
          <p:nvPr/>
        </p:nvSpPr>
        <p:spPr>
          <a:xfrm>
            <a:off x="2301501" y="1447034"/>
            <a:ext cx="5862953" cy="1429833"/>
          </a:xfrm>
          <a:custGeom>
            <a:avLst/>
            <a:gdLst/>
            <a:ahLst/>
            <a:cxnLst/>
            <a:rect l="0" t="0" r="0" b="0"/>
            <a:pathLst>
              <a:path w="189576" h="42895" extrusionOk="0">
                <a:moveTo>
                  <a:pt x="189576" y="39026"/>
                </a:moveTo>
                <a:cubicBezTo>
                  <a:pt x="174001" y="32528"/>
                  <a:pt x="127723" y="-604"/>
                  <a:pt x="96127" y="40"/>
                </a:cubicBezTo>
                <a:cubicBezTo>
                  <a:pt x="64531" y="684"/>
                  <a:pt x="16021" y="35752"/>
                  <a:pt x="0" y="42895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1126" name="Shape 1126"/>
          <p:cNvCxnSpPr/>
          <p:nvPr/>
        </p:nvCxnSpPr>
        <p:spPr>
          <a:xfrm rot="10800000">
            <a:off x="10872600" y="1458433"/>
            <a:ext cx="0" cy="277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10348900" y="1011867"/>
            <a:ext cx="195440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9900"/>
                </a:solidFill>
              </a:rPr>
              <a:t>margins</a:t>
            </a:r>
            <a:endParaRPr sz="2400">
              <a:solidFill>
                <a:srgbClr val="FF9900"/>
              </a:solidFill>
            </a:endParaRPr>
          </a:p>
        </p:txBody>
      </p:sp>
      <p:cxnSp>
        <p:nvCxnSpPr>
          <p:cNvPr id="1128" name="Shape 1128"/>
          <p:cNvCxnSpPr/>
          <p:nvPr/>
        </p:nvCxnSpPr>
        <p:spPr>
          <a:xfrm>
            <a:off x="9860733" y="1745980"/>
            <a:ext cx="21228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29" name="Shape 1129"/>
          <p:cNvSpPr/>
          <p:nvPr/>
        </p:nvSpPr>
        <p:spPr>
          <a:xfrm>
            <a:off x="2400701" y="1289634"/>
            <a:ext cx="7866767" cy="1884833"/>
          </a:xfrm>
          <a:custGeom>
            <a:avLst/>
            <a:gdLst/>
            <a:ahLst/>
            <a:cxnLst/>
            <a:rect l="0" t="0" r="0" b="0"/>
            <a:pathLst>
              <a:path w="236003" h="56545" extrusionOk="0">
                <a:moveTo>
                  <a:pt x="236003" y="0"/>
                </a:moveTo>
                <a:cubicBezTo>
                  <a:pt x="210805" y="1785"/>
                  <a:pt x="124151" y="1289"/>
                  <a:pt x="84818" y="10714"/>
                </a:cubicBezTo>
                <a:cubicBezTo>
                  <a:pt x="45484" y="20138"/>
                  <a:pt x="14136" y="48906"/>
                  <a:pt x="0" y="56545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2022738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sp>
        <p:nvSpPr>
          <p:cNvPr id="1135" name="Shape 1135"/>
          <p:cNvSpPr txBox="1"/>
          <p:nvPr/>
        </p:nvSpPr>
        <p:spPr>
          <a:xfrm>
            <a:off x="948067" y="-51533"/>
            <a:ext cx="10864800" cy="5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Summary so far</a:t>
            </a:r>
            <a:endParaRPr sz="4800"/>
          </a:p>
          <a:p>
            <a:endParaRPr sz="4800"/>
          </a:p>
          <a:p>
            <a:pPr marL="609585" indent="-457189">
              <a:buSzPts val="1800"/>
              <a:buChar char="-"/>
            </a:pPr>
            <a:r>
              <a:rPr lang="en" sz="2400"/>
              <a:t>neural nets will be very large: no hope of writing down gradient formula by hand for all parameters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 b="1"/>
              <a:t>backpropagation</a:t>
            </a:r>
            <a:r>
              <a:rPr lang="en" sz="2400"/>
              <a:t> = recursive application of the chain rule along a computational graph to compute the gradients of all inputs/parameters/intermediates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implementations maintain a graph structure, where the nodes implement the </a:t>
            </a:r>
            <a:r>
              <a:rPr lang="en" sz="2400" b="1"/>
              <a:t>forward</a:t>
            </a:r>
            <a:r>
              <a:rPr lang="en" sz="2400"/>
              <a:t>() / </a:t>
            </a:r>
            <a:r>
              <a:rPr lang="en" sz="2400" b="1"/>
              <a:t>backward</a:t>
            </a:r>
            <a:r>
              <a:rPr lang="en" sz="2400"/>
              <a:t>() API.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 b="1"/>
              <a:t>forward</a:t>
            </a:r>
            <a:r>
              <a:rPr lang="en" sz="2400"/>
              <a:t>: compute result of an operation and save any intermediates needed for gradient computation in memory</a:t>
            </a:r>
            <a:endParaRPr sz="2400"/>
          </a:p>
          <a:p>
            <a:pPr marL="609585" indent="-457189">
              <a:buClr>
                <a:schemeClr val="dk1"/>
              </a:buClr>
              <a:buSzPts val="1800"/>
              <a:buChar char="-"/>
            </a:pPr>
            <a:r>
              <a:rPr lang="en" sz="2400" b="1">
                <a:solidFill>
                  <a:schemeClr val="dk1"/>
                </a:solidFill>
              </a:rPr>
              <a:t>backward</a:t>
            </a:r>
            <a:r>
              <a:rPr lang="en" sz="2400">
                <a:solidFill>
                  <a:schemeClr val="dk1"/>
                </a:solidFill>
              </a:rPr>
              <a:t>: apply the chain rule to compute the gradient of the loss function with respect to the inputs.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53071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134" y="191433"/>
            <a:ext cx="7775733" cy="58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696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1147" name="Shape 1147"/>
          <p:cNvSpPr txBox="1"/>
          <p:nvPr/>
        </p:nvSpPr>
        <p:spPr>
          <a:xfrm>
            <a:off x="748967" y="436100"/>
            <a:ext cx="8865200" cy="1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Neural Network: </a:t>
            </a:r>
            <a:r>
              <a:rPr lang="en" sz="3200"/>
              <a:t>without the brain stuff</a:t>
            </a:r>
            <a:endParaRPr sz="3200"/>
          </a:p>
        </p:txBody>
      </p:sp>
      <p:pic>
        <p:nvPicPr>
          <p:cNvPr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212" y="2005967"/>
            <a:ext cx="2198889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/>
        </p:nvSpPr>
        <p:spPr>
          <a:xfrm>
            <a:off x="767933" y="19544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Before</a:t>
            </a:r>
            <a:r>
              <a:rPr lang="en" sz="3200"/>
              <a:t>) Linear score function: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656524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sp>
        <p:nvSpPr>
          <p:cNvPr id="1155" name="Shape 1155"/>
          <p:cNvSpPr txBox="1"/>
          <p:nvPr/>
        </p:nvSpPr>
        <p:spPr>
          <a:xfrm>
            <a:off x="748967" y="436100"/>
            <a:ext cx="8865200" cy="1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Neural Network: </a:t>
            </a:r>
            <a:r>
              <a:rPr lang="en" sz="3200"/>
              <a:t>without the brain stuff</a:t>
            </a:r>
            <a:endParaRPr sz="3200"/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212" y="2005967"/>
            <a:ext cx="2198889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767933" y="19544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Before</a:t>
            </a:r>
            <a:r>
              <a:rPr lang="en" sz="3200"/>
              <a:t>) Linear score function:</a:t>
            </a:r>
            <a:endParaRPr sz="3200"/>
          </a:p>
        </p:txBody>
      </p:sp>
      <p:sp>
        <p:nvSpPr>
          <p:cNvPr id="1158" name="Shape 1158"/>
          <p:cNvSpPr txBox="1"/>
          <p:nvPr/>
        </p:nvSpPr>
        <p:spPr>
          <a:xfrm>
            <a:off x="866867" y="28252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Now</a:t>
            </a:r>
            <a:r>
              <a:rPr lang="en" sz="3200"/>
              <a:t>) 2-layer Neural Network</a:t>
            </a:r>
            <a:endParaRPr sz="3200"/>
          </a:p>
          <a:p>
            <a:r>
              <a:rPr lang="en" sz="3200"/>
              <a:t>      </a:t>
            </a:r>
            <a:endParaRPr sz="3200"/>
          </a:p>
        </p:txBody>
      </p:sp>
      <p:pic>
        <p:nvPicPr>
          <p:cNvPr id="1159" name="Shape 1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769" y="2800200"/>
            <a:ext cx="4739833" cy="659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99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1165" name="Shape 1165"/>
          <p:cNvSpPr txBox="1"/>
          <p:nvPr/>
        </p:nvSpPr>
        <p:spPr>
          <a:xfrm>
            <a:off x="748967" y="436100"/>
            <a:ext cx="8865200" cy="1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Neural Network: </a:t>
            </a:r>
            <a:r>
              <a:rPr lang="en" sz="3200"/>
              <a:t>without the brain stuff</a:t>
            </a:r>
            <a:endParaRPr sz="320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212" y="2005967"/>
            <a:ext cx="2198889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767933" y="19544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Before</a:t>
            </a:r>
            <a:r>
              <a:rPr lang="en" sz="3200"/>
              <a:t>) Linear score function:</a:t>
            </a:r>
            <a:endParaRPr sz="3200"/>
          </a:p>
        </p:txBody>
      </p:sp>
      <p:sp>
        <p:nvSpPr>
          <p:cNvPr id="1168" name="Shape 1168"/>
          <p:cNvSpPr txBox="1"/>
          <p:nvPr/>
        </p:nvSpPr>
        <p:spPr>
          <a:xfrm>
            <a:off x="866867" y="28252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Now</a:t>
            </a:r>
            <a:r>
              <a:rPr lang="en" sz="3200"/>
              <a:t>) 2-layer Neural Network</a:t>
            </a:r>
            <a:endParaRPr sz="3200"/>
          </a:p>
          <a:p>
            <a:r>
              <a:rPr lang="en" sz="3200"/>
              <a:t>      </a:t>
            </a:r>
            <a:endParaRPr sz="3200"/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769" y="2800200"/>
            <a:ext cx="4739833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4124067" y="3801667"/>
            <a:ext cx="597600" cy="194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x</a:t>
            </a:r>
            <a:endParaRPr sz="3200"/>
          </a:p>
        </p:txBody>
      </p:sp>
      <p:sp>
        <p:nvSpPr>
          <p:cNvPr id="1171" name="Shape 1171"/>
          <p:cNvSpPr/>
          <p:nvPr/>
        </p:nvSpPr>
        <p:spPr>
          <a:xfrm>
            <a:off x="5921671" y="4249887"/>
            <a:ext cx="597600" cy="114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h</a:t>
            </a:r>
            <a:endParaRPr sz="3200"/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4721705" y="5391900"/>
            <a:ext cx="1206000" cy="3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4721705" y="3812324"/>
            <a:ext cx="1216800" cy="4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4892512" y="4477543"/>
            <a:ext cx="112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W1</a:t>
            </a:r>
            <a:endParaRPr sz="2400"/>
          </a:p>
        </p:txBody>
      </p:sp>
      <p:sp>
        <p:nvSpPr>
          <p:cNvPr id="1175" name="Shape 1175"/>
          <p:cNvSpPr/>
          <p:nvPr/>
        </p:nvSpPr>
        <p:spPr>
          <a:xfrm>
            <a:off x="7804641" y="4502497"/>
            <a:ext cx="597600" cy="6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s</a:t>
            </a:r>
            <a:endParaRPr sz="3200"/>
          </a:p>
        </p:txBody>
      </p:sp>
      <p:cxnSp>
        <p:nvCxnSpPr>
          <p:cNvPr id="1176" name="Shape 1176"/>
          <p:cNvCxnSpPr/>
          <p:nvPr/>
        </p:nvCxnSpPr>
        <p:spPr>
          <a:xfrm>
            <a:off x="6493305" y="4249887"/>
            <a:ext cx="1334000" cy="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6514656" y="5124645"/>
            <a:ext cx="1291600" cy="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6725113" y="4485796"/>
            <a:ext cx="112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W2</a:t>
            </a:r>
            <a:endParaRPr sz="2400"/>
          </a:p>
        </p:txBody>
      </p:sp>
      <p:sp>
        <p:nvSpPr>
          <p:cNvPr id="1179" name="Shape 1179"/>
          <p:cNvSpPr txBox="1"/>
          <p:nvPr/>
        </p:nvSpPr>
        <p:spPr>
          <a:xfrm>
            <a:off x="3157800" y="5370100"/>
            <a:ext cx="145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3072</a:t>
            </a:r>
            <a:endParaRPr sz="2400"/>
          </a:p>
        </p:txBody>
      </p:sp>
      <p:sp>
        <p:nvSpPr>
          <p:cNvPr id="1180" name="Shape 1180"/>
          <p:cNvSpPr txBox="1"/>
          <p:nvPr/>
        </p:nvSpPr>
        <p:spPr>
          <a:xfrm>
            <a:off x="5787733" y="5370100"/>
            <a:ext cx="145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100</a:t>
            </a:r>
            <a:endParaRPr sz="2400"/>
          </a:p>
        </p:txBody>
      </p:sp>
      <p:sp>
        <p:nvSpPr>
          <p:cNvPr id="1181" name="Shape 1181"/>
          <p:cNvSpPr txBox="1"/>
          <p:nvPr/>
        </p:nvSpPr>
        <p:spPr>
          <a:xfrm>
            <a:off x="7832333" y="5277900"/>
            <a:ext cx="145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92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Shape 173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" name="Shape 178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" name="Shape 179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" name="Shape 180"/>
          <p:cNvSpPr/>
          <p:nvPr/>
        </p:nvSpPr>
        <p:spPr>
          <a:xfrm>
            <a:off x="11294100" y="18665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" name="Shape 181"/>
          <p:cNvSpPr/>
          <p:nvPr/>
        </p:nvSpPr>
        <p:spPr>
          <a:xfrm>
            <a:off x="6269400" y="2682567"/>
            <a:ext cx="500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" name="Shape 182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942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1187" name="Shape 1187"/>
          <p:cNvSpPr txBox="1"/>
          <p:nvPr/>
        </p:nvSpPr>
        <p:spPr>
          <a:xfrm>
            <a:off x="748967" y="436100"/>
            <a:ext cx="8865200" cy="1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Neural Network: </a:t>
            </a:r>
            <a:r>
              <a:rPr lang="en" sz="3200"/>
              <a:t>without the brain stuff</a:t>
            </a:r>
            <a:endParaRPr sz="3200"/>
          </a:p>
        </p:txBody>
      </p:sp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212" y="2005967"/>
            <a:ext cx="2198889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767933" y="19544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Before</a:t>
            </a:r>
            <a:r>
              <a:rPr lang="en" sz="3200"/>
              <a:t>) Linear score function:</a:t>
            </a:r>
            <a:endParaRPr sz="3200"/>
          </a:p>
        </p:txBody>
      </p:sp>
      <p:sp>
        <p:nvSpPr>
          <p:cNvPr id="1190" name="Shape 1190"/>
          <p:cNvSpPr txBox="1"/>
          <p:nvPr/>
        </p:nvSpPr>
        <p:spPr>
          <a:xfrm>
            <a:off x="866867" y="28252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Now</a:t>
            </a:r>
            <a:r>
              <a:rPr lang="en" sz="3200"/>
              <a:t>) 2-layer Neural Network</a:t>
            </a:r>
            <a:endParaRPr sz="3200"/>
          </a:p>
          <a:p>
            <a:r>
              <a:rPr lang="en" sz="3200"/>
              <a:t>      </a:t>
            </a:r>
            <a:endParaRPr sz="3200"/>
          </a:p>
        </p:txBody>
      </p:sp>
      <p:pic>
        <p:nvPicPr>
          <p:cNvPr id="1191" name="Shape 1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769" y="2800200"/>
            <a:ext cx="4739833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/>
          <p:nvPr/>
        </p:nvSpPr>
        <p:spPr>
          <a:xfrm>
            <a:off x="4124067" y="3801667"/>
            <a:ext cx="597600" cy="194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x</a:t>
            </a:r>
            <a:endParaRPr sz="3200"/>
          </a:p>
        </p:txBody>
      </p:sp>
      <p:sp>
        <p:nvSpPr>
          <p:cNvPr id="1193" name="Shape 1193"/>
          <p:cNvSpPr/>
          <p:nvPr/>
        </p:nvSpPr>
        <p:spPr>
          <a:xfrm>
            <a:off x="5921671" y="4249887"/>
            <a:ext cx="597600" cy="114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h</a:t>
            </a:r>
            <a:endParaRPr sz="3200"/>
          </a:p>
        </p:txBody>
      </p:sp>
      <p:cxnSp>
        <p:nvCxnSpPr>
          <p:cNvPr id="1194" name="Shape 1194"/>
          <p:cNvCxnSpPr/>
          <p:nvPr/>
        </p:nvCxnSpPr>
        <p:spPr>
          <a:xfrm rot="10800000" flipH="1">
            <a:off x="4721705" y="5391900"/>
            <a:ext cx="1206000" cy="3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5" name="Shape 1195"/>
          <p:cNvCxnSpPr/>
          <p:nvPr/>
        </p:nvCxnSpPr>
        <p:spPr>
          <a:xfrm>
            <a:off x="4721705" y="3812324"/>
            <a:ext cx="1216800" cy="4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96" name="Shape 1196"/>
          <p:cNvSpPr txBox="1"/>
          <p:nvPr/>
        </p:nvSpPr>
        <p:spPr>
          <a:xfrm>
            <a:off x="4892512" y="4477543"/>
            <a:ext cx="112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W1</a:t>
            </a:r>
            <a:endParaRPr sz="2400"/>
          </a:p>
        </p:txBody>
      </p:sp>
      <p:sp>
        <p:nvSpPr>
          <p:cNvPr id="1197" name="Shape 1197"/>
          <p:cNvSpPr/>
          <p:nvPr/>
        </p:nvSpPr>
        <p:spPr>
          <a:xfrm>
            <a:off x="7804641" y="4502497"/>
            <a:ext cx="597600" cy="6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s</a:t>
            </a:r>
            <a:endParaRPr sz="3200"/>
          </a:p>
        </p:txBody>
      </p:sp>
      <p:cxnSp>
        <p:nvCxnSpPr>
          <p:cNvPr id="1198" name="Shape 1198"/>
          <p:cNvCxnSpPr/>
          <p:nvPr/>
        </p:nvCxnSpPr>
        <p:spPr>
          <a:xfrm>
            <a:off x="6493305" y="4249887"/>
            <a:ext cx="1334000" cy="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9" name="Shape 1199"/>
          <p:cNvCxnSpPr/>
          <p:nvPr/>
        </p:nvCxnSpPr>
        <p:spPr>
          <a:xfrm rot="10800000" flipH="1">
            <a:off x="6514656" y="5124645"/>
            <a:ext cx="1291600" cy="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0" name="Shape 1200"/>
          <p:cNvSpPr txBox="1"/>
          <p:nvPr/>
        </p:nvSpPr>
        <p:spPr>
          <a:xfrm>
            <a:off x="6725113" y="4485796"/>
            <a:ext cx="112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W2</a:t>
            </a:r>
            <a:endParaRPr sz="2400"/>
          </a:p>
        </p:txBody>
      </p:sp>
      <p:sp>
        <p:nvSpPr>
          <p:cNvPr id="1201" name="Shape 1201"/>
          <p:cNvSpPr txBox="1"/>
          <p:nvPr/>
        </p:nvSpPr>
        <p:spPr>
          <a:xfrm>
            <a:off x="3157800" y="5370100"/>
            <a:ext cx="145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3072</a:t>
            </a:r>
            <a:endParaRPr sz="2400"/>
          </a:p>
        </p:txBody>
      </p:sp>
      <p:sp>
        <p:nvSpPr>
          <p:cNvPr id="1202" name="Shape 1202"/>
          <p:cNvSpPr txBox="1"/>
          <p:nvPr/>
        </p:nvSpPr>
        <p:spPr>
          <a:xfrm>
            <a:off x="5787733" y="5370100"/>
            <a:ext cx="145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100</a:t>
            </a:r>
            <a:endParaRPr sz="2400"/>
          </a:p>
        </p:txBody>
      </p:sp>
      <p:sp>
        <p:nvSpPr>
          <p:cNvPr id="1203" name="Shape 1203"/>
          <p:cNvSpPr txBox="1"/>
          <p:nvPr/>
        </p:nvSpPr>
        <p:spPr>
          <a:xfrm>
            <a:off x="7832333" y="5277900"/>
            <a:ext cx="1450800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</a:t>
            </a:r>
            <a:endParaRPr sz="2400"/>
          </a:p>
        </p:txBody>
      </p:sp>
      <p:pic>
        <p:nvPicPr>
          <p:cNvPr id="1204" name="Shape 1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664" y="1052334"/>
            <a:ext cx="10028704" cy="10608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69224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1210" name="Shape 1210"/>
          <p:cNvSpPr txBox="1"/>
          <p:nvPr/>
        </p:nvSpPr>
        <p:spPr>
          <a:xfrm>
            <a:off x="748967" y="436100"/>
            <a:ext cx="8865200" cy="1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Neural Network: </a:t>
            </a:r>
            <a:r>
              <a:rPr lang="en" sz="3200"/>
              <a:t>without the brain stuff</a:t>
            </a:r>
            <a:endParaRPr sz="3200"/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212" y="2005967"/>
            <a:ext cx="2198889" cy="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767933" y="19544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Before</a:t>
            </a:r>
            <a:r>
              <a:rPr lang="en" sz="3200"/>
              <a:t>) Linear score function:</a:t>
            </a:r>
            <a:endParaRPr sz="3200"/>
          </a:p>
        </p:txBody>
      </p:sp>
      <p:sp>
        <p:nvSpPr>
          <p:cNvPr id="1213" name="Shape 1213"/>
          <p:cNvSpPr txBox="1"/>
          <p:nvPr/>
        </p:nvSpPr>
        <p:spPr>
          <a:xfrm>
            <a:off x="866867" y="3028433"/>
            <a:ext cx="636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</a:t>
            </a:r>
            <a:r>
              <a:rPr lang="en" sz="3200" b="1"/>
              <a:t>Now</a:t>
            </a:r>
            <a:r>
              <a:rPr lang="en" sz="3200"/>
              <a:t>) 2-layer Neural Network</a:t>
            </a:r>
            <a:endParaRPr sz="3200"/>
          </a:p>
          <a:p>
            <a:r>
              <a:rPr lang="en" sz="3200"/>
              <a:t>       or 3-layer Neural Network</a:t>
            </a:r>
            <a:endParaRPr sz="3200"/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769" y="3003400"/>
            <a:ext cx="4739833" cy="65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568" y="4285233"/>
            <a:ext cx="7232345" cy="659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79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pic>
        <p:nvPicPr>
          <p:cNvPr id="1221" name="Shape 1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" y="976267"/>
            <a:ext cx="121285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/>
        </p:nvSpPr>
        <p:spPr>
          <a:xfrm>
            <a:off x="161167" y="155433"/>
            <a:ext cx="11452400" cy="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Full implementation of training a 2-layer Neural Network needs ~11 lines:</a:t>
            </a:r>
            <a:endParaRPr sz="2667"/>
          </a:p>
        </p:txBody>
      </p:sp>
      <p:sp>
        <p:nvSpPr>
          <p:cNvPr id="1223" name="Shape 1223"/>
          <p:cNvSpPr txBox="1"/>
          <p:nvPr/>
        </p:nvSpPr>
        <p:spPr>
          <a:xfrm>
            <a:off x="227500" y="5640900"/>
            <a:ext cx="10542400" cy="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from @iamtrask, http://iamtrask.github.io/2015/07/12/basic-python-network/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6725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  <p:sp>
        <p:nvSpPr>
          <p:cNvPr id="1229" name="Shape 1229"/>
          <p:cNvSpPr txBox="1"/>
          <p:nvPr/>
        </p:nvSpPr>
        <p:spPr>
          <a:xfrm>
            <a:off x="161200" y="132733"/>
            <a:ext cx="10187600" cy="1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Assignment: Writing 2layer Net</a:t>
            </a:r>
            <a:endParaRPr sz="3200"/>
          </a:p>
          <a:p>
            <a:r>
              <a:rPr lang="en" sz="3200">
                <a:solidFill>
                  <a:srgbClr val="0000FF"/>
                </a:solidFill>
              </a:rPr>
              <a:t>Stage your forward/backward computation!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1230" name="Shape 1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4" y="1401334"/>
            <a:ext cx="9523933" cy="446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343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134" y="191433"/>
            <a:ext cx="7775733" cy="583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103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pic>
        <p:nvPicPr>
          <p:cNvPr id="1242" name="Shape 1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67" y="164767"/>
            <a:ext cx="9741067" cy="56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81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7" y="88667"/>
            <a:ext cx="7398735" cy="3162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779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7" y="88667"/>
            <a:ext cx="7398735" cy="316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967" y="2632767"/>
            <a:ext cx="5657365" cy="3227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Shape 1256"/>
          <p:cNvCxnSpPr/>
          <p:nvPr/>
        </p:nvCxnSpPr>
        <p:spPr>
          <a:xfrm rot="10800000" flipH="1">
            <a:off x="4413133" y="341300"/>
            <a:ext cx="7390400" cy="341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636960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7" y="88667"/>
            <a:ext cx="7398735" cy="316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967" y="2632767"/>
            <a:ext cx="5657365" cy="3227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4413133" y="341300"/>
            <a:ext cx="7390400" cy="341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34" y="3754101"/>
            <a:ext cx="3526833" cy="2248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3971433" y="4237000"/>
            <a:ext cx="3210800" cy="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sigmoid activation function</a:t>
            </a:r>
            <a:endParaRPr sz="2400" b="1"/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518" y="5009401"/>
            <a:ext cx="1172967" cy="90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728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  <p:pic>
        <p:nvPicPr>
          <p:cNvPr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67" y="88667"/>
            <a:ext cx="7398735" cy="316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Shape 1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967" y="2632767"/>
            <a:ext cx="5657365" cy="3227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5" name="Shape 1275"/>
          <p:cNvCxnSpPr/>
          <p:nvPr/>
        </p:nvCxnSpPr>
        <p:spPr>
          <a:xfrm rot="10800000" flipH="1">
            <a:off x="4413133" y="341300"/>
            <a:ext cx="7390400" cy="341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76" name="Shape 1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32" y="4209433"/>
            <a:ext cx="7901533" cy="1768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99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" name="Shape 194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9" name="Shape 199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0" name="Shape 200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1" name="Shape 201"/>
          <p:cNvSpPr/>
          <p:nvPr/>
        </p:nvSpPr>
        <p:spPr>
          <a:xfrm>
            <a:off x="11294100" y="18665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2" name="Shape 202"/>
          <p:cNvSpPr/>
          <p:nvPr/>
        </p:nvSpPr>
        <p:spPr>
          <a:xfrm>
            <a:off x="6269400" y="2682567"/>
            <a:ext cx="500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" name="Shape 203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43530" y="3248167"/>
            <a:ext cx="462597" cy="787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11274828" y="2217767"/>
            <a:ext cx="269200" cy="1030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07545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pic>
        <p:nvPicPr>
          <p:cNvPr id="1282" name="Shape 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167" y="62301"/>
            <a:ext cx="5689100" cy="56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320167" y="243333"/>
            <a:ext cx="6044000" cy="1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Be very careful with your Brain analogies: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Biological Neurons:</a:t>
            </a:r>
            <a:endParaRPr sz="2400" b="1"/>
          </a:p>
          <a:p>
            <a:pPr marL="609585" indent="-457189">
              <a:buSzPts val="1800"/>
              <a:buChar char="-"/>
            </a:pPr>
            <a:r>
              <a:rPr lang="en" sz="2400"/>
              <a:t>Many different types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Dendrites can perform complex non-linear computations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Synapses are not a single weight but a complex non-linear dynamical system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Rate code may not be adequate</a:t>
            </a:r>
            <a:endParaRPr sz="2400"/>
          </a:p>
        </p:txBody>
      </p:sp>
      <p:sp>
        <p:nvSpPr>
          <p:cNvPr id="1284" name="Shape 1284"/>
          <p:cNvSpPr txBox="1"/>
          <p:nvPr/>
        </p:nvSpPr>
        <p:spPr>
          <a:xfrm>
            <a:off x="7025233" y="5617200"/>
            <a:ext cx="6044000" cy="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[Dendritic Computation. London and Hausser]</a:t>
            </a:r>
            <a:endParaRPr sz="2400" i="1"/>
          </a:p>
        </p:txBody>
      </p:sp>
    </p:spTree>
    <p:extLst>
      <p:ext uri="{BB962C8B-B14F-4D97-AF65-F5344CB8AC3E}">
        <p14:creationId xmlns:p14="http://schemas.microsoft.com/office/powerpoint/2010/main" val="1681304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71</a:t>
            </a:fld>
            <a:endParaRPr/>
          </a:p>
        </p:txBody>
      </p:sp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226" y="1422634"/>
            <a:ext cx="2200100" cy="1402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/>
        </p:nvSpPr>
        <p:spPr>
          <a:xfrm>
            <a:off x="120733" y="120733"/>
            <a:ext cx="6831600" cy="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Activation Functions</a:t>
            </a:r>
            <a:endParaRPr sz="4000"/>
          </a:p>
        </p:txBody>
      </p:sp>
      <p:sp>
        <p:nvSpPr>
          <p:cNvPr id="1292" name="Shape 1292"/>
          <p:cNvSpPr txBox="1"/>
          <p:nvPr/>
        </p:nvSpPr>
        <p:spPr>
          <a:xfrm>
            <a:off x="247467" y="1422633"/>
            <a:ext cx="20160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Sigmoid</a:t>
            </a:r>
            <a:endParaRPr sz="3200" b="1"/>
          </a:p>
        </p:txBody>
      </p:sp>
      <p:pic>
        <p:nvPicPr>
          <p:cNvPr id="1293" name="Shape 1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67" y="2256933"/>
            <a:ext cx="3564115" cy="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 txBox="1"/>
          <p:nvPr/>
        </p:nvSpPr>
        <p:spPr>
          <a:xfrm>
            <a:off x="247467" y="3652867"/>
            <a:ext cx="3952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tanh    </a:t>
            </a:r>
            <a:r>
              <a:rPr lang="en" sz="3200"/>
              <a:t>tanh(x)</a:t>
            </a:r>
            <a:endParaRPr sz="3200"/>
          </a:p>
        </p:txBody>
      </p:sp>
      <p:pic>
        <p:nvPicPr>
          <p:cNvPr id="1295" name="Shape 1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751" y="3007884"/>
            <a:ext cx="2200100" cy="1388813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 txBox="1"/>
          <p:nvPr/>
        </p:nvSpPr>
        <p:spPr>
          <a:xfrm>
            <a:off x="247467" y="5169767"/>
            <a:ext cx="4170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ReLU    </a:t>
            </a:r>
            <a:r>
              <a:rPr lang="en" sz="3200"/>
              <a:t>max(0,x)</a:t>
            </a:r>
            <a:endParaRPr sz="3200"/>
          </a:p>
        </p:txBody>
      </p:sp>
      <p:pic>
        <p:nvPicPr>
          <p:cNvPr id="1297" name="Shape 1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7234" y="4579367"/>
            <a:ext cx="2077133" cy="1402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/>
        </p:nvSpPr>
        <p:spPr>
          <a:xfrm>
            <a:off x="8560033" y="19133"/>
            <a:ext cx="30476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Leaky ReLU</a:t>
            </a:r>
            <a:endParaRPr sz="3200" b="1"/>
          </a:p>
          <a:p>
            <a:r>
              <a:rPr lang="en" sz="3200"/>
              <a:t>max(0.1x, x)</a:t>
            </a:r>
            <a:endParaRPr sz="3200"/>
          </a:p>
        </p:txBody>
      </p:sp>
      <p:pic>
        <p:nvPicPr>
          <p:cNvPr id="1299" name="Shape 1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9433" y="1234670"/>
            <a:ext cx="2891867" cy="1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 txBox="1"/>
          <p:nvPr/>
        </p:nvSpPr>
        <p:spPr>
          <a:xfrm>
            <a:off x="6934433" y="3144867"/>
            <a:ext cx="30476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Maxout</a:t>
            </a:r>
            <a:endParaRPr sz="3200" b="1"/>
          </a:p>
        </p:txBody>
      </p:sp>
      <p:pic>
        <p:nvPicPr>
          <p:cNvPr id="1301" name="Shape 13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3034" y="3307401"/>
            <a:ext cx="3296133" cy="4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8847" y="4576300"/>
            <a:ext cx="3090168" cy="152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 txBox="1"/>
          <p:nvPr/>
        </p:nvSpPr>
        <p:spPr>
          <a:xfrm>
            <a:off x="6994467" y="3849267"/>
            <a:ext cx="30476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ELU</a:t>
            </a:r>
            <a:endParaRPr sz="3200" b="1"/>
          </a:p>
        </p:txBody>
      </p:sp>
      <p:pic>
        <p:nvPicPr>
          <p:cNvPr id="1304" name="Shape 13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95900" y="3956334"/>
            <a:ext cx="2891867" cy="557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680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  <p:sp>
        <p:nvSpPr>
          <p:cNvPr id="1310" name="Shape 1310"/>
          <p:cNvSpPr txBox="1"/>
          <p:nvPr/>
        </p:nvSpPr>
        <p:spPr>
          <a:xfrm>
            <a:off x="2012400" y="122000"/>
            <a:ext cx="8602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Neural Networks: Architectures</a:t>
            </a:r>
            <a:endParaRPr sz="4000"/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01" y="1134134"/>
            <a:ext cx="4327633" cy="296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667" y="1110336"/>
            <a:ext cx="6139935" cy="3011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5201600" y="1211367"/>
            <a:ext cx="0" cy="298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rot="10800000">
            <a:off x="3083200" y="4250867"/>
            <a:ext cx="922400" cy="1016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4262533" y="5208467"/>
            <a:ext cx="6201200" cy="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“Fully-connected” layers</a:t>
            </a:r>
            <a:endParaRPr sz="2400" b="1"/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4040700" y="3865467"/>
            <a:ext cx="448400" cy="124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0" y="4689933"/>
            <a:ext cx="6318000" cy="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“2-layer Neural Net”, or</a:t>
            </a:r>
            <a:endParaRPr sz="2400"/>
          </a:p>
          <a:p>
            <a:r>
              <a:rPr lang="en" sz="2400"/>
              <a:t>“1-hidden-layer Neural Net”</a:t>
            </a:r>
            <a:endParaRPr sz="2400"/>
          </a:p>
        </p:txBody>
      </p:sp>
      <p:sp>
        <p:nvSpPr>
          <p:cNvPr id="1318" name="Shape 1318"/>
          <p:cNvSpPr txBox="1"/>
          <p:nvPr/>
        </p:nvSpPr>
        <p:spPr>
          <a:xfrm>
            <a:off x="7618833" y="4355867"/>
            <a:ext cx="6318000" cy="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“3-layer Neural Net”, or</a:t>
            </a:r>
            <a:endParaRPr sz="2400"/>
          </a:p>
          <a:p>
            <a:r>
              <a:rPr lang="en" sz="2400"/>
              <a:t>“2-hidden-layer Neural Net”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0213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sp>
        <p:nvSpPr>
          <p:cNvPr id="1324" name="Shape 1324"/>
          <p:cNvSpPr txBox="1"/>
          <p:nvPr/>
        </p:nvSpPr>
        <p:spPr>
          <a:xfrm>
            <a:off x="663933" y="386267"/>
            <a:ext cx="109244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Feed-forward computation of a Neural Network</a:t>
            </a:r>
            <a:endParaRPr sz="3200"/>
          </a:p>
        </p:txBody>
      </p:sp>
      <p:pic>
        <p:nvPicPr>
          <p:cNvPr id="1325" name="Shape 1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33" y="1913101"/>
            <a:ext cx="10408867" cy="23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/>
        </p:nvSpPr>
        <p:spPr>
          <a:xfrm>
            <a:off x="736367" y="4440200"/>
            <a:ext cx="8087600" cy="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We can efficiently evaluate an entire layer of neurons.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74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pic>
        <p:nvPicPr>
          <p:cNvPr id="1332" name="Shape 1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567" y="764303"/>
            <a:ext cx="6139935" cy="301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663933" y="-20133"/>
            <a:ext cx="109244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Feed-forward computation of a Neural Network</a:t>
            </a:r>
            <a:endParaRPr sz="3200"/>
          </a:p>
        </p:txBody>
      </p:sp>
      <p:pic>
        <p:nvPicPr>
          <p:cNvPr id="1334" name="Shape 1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200" y="4007418"/>
            <a:ext cx="8991600" cy="173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566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sp>
        <p:nvSpPr>
          <p:cNvPr id="1340" name="Shape 1340"/>
          <p:cNvSpPr txBox="1"/>
          <p:nvPr/>
        </p:nvSpPr>
        <p:spPr>
          <a:xfrm>
            <a:off x="784667" y="241433"/>
            <a:ext cx="111900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Setting the number of layers and their sizes</a:t>
            </a:r>
            <a:endParaRPr sz="4000"/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61" y="1425785"/>
            <a:ext cx="10061639" cy="3571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8739600" y="5130267"/>
            <a:ext cx="0" cy="470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5637067" y="5489933"/>
            <a:ext cx="63376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more neurons = more capacity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26654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76</a:t>
            </a:fld>
            <a:endParaRPr/>
          </a:p>
        </p:txBody>
      </p:sp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01" y="1033801"/>
            <a:ext cx="11190001" cy="409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2119500" y="5168533"/>
            <a:ext cx="88964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(you can play with this demo over at ConvNetJS: </a:t>
            </a:r>
            <a:r>
              <a:rPr lang="en" sz="2400" u="sng">
                <a:solidFill>
                  <a:srgbClr val="1155CC"/>
                </a:solidFill>
                <a:hlinkClick r:id="rId4"/>
              </a:rPr>
              <a:t>http://cs.stanford.edu/people/karpathy/convnetjs/demo/classify2d.html</a:t>
            </a:r>
            <a:r>
              <a:rPr lang="en" sz="2400"/>
              <a:t>)</a:t>
            </a:r>
            <a:endParaRPr sz="2400"/>
          </a:p>
        </p:txBody>
      </p:sp>
      <p:sp>
        <p:nvSpPr>
          <p:cNvPr id="1351" name="Shape 1351"/>
          <p:cNvSpPr txBox="1"/>
          <p:nvPr/>
        </p:nvSpPr>
        <p:spPr>
          <a:xfrm>
            <a:off x="120600" y="203200"/>
            <a:ext cx="11950800" cy="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Do not use size of neural network as a regularizer. Use stronger regularization instead: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3416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77</a:t>
            </a:fld>
            <a:endParaRPr/>
          </a:p>
        </p:txBody>
      </p:sp>
      <p:sp>
        <p:nvSpPr>
          <p:cNvPr id="1357" name="Shape 1357"/>
          <p:cNvSpPr txBox="1"/>
          <p:nvPr/>
        </p:nvSpPr>
        <p:spPr>
          <a:xfrm>
            <a:off x="845033" y="156933"/>
            <a:ext cx="10828000" cy="5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Summary</a:t>
            </a:r>
            <a:endParaRPr sz="4000" b="1"/>
          </a:p>
          <a:p>
            <a:endParaRPr sz="3200"/>
          </a:p>
          <a:p>
            <a:pPr marL="609585" indent="-507987">
              <a:buSzPts val="2400"/>
              <a:buChar char="-"/>
            </a:pPr>
            <a:r>
              <a:rPr lang="en" sz="3200"/>
              <a:t>we arrange neurons into fully-connected layers</a:t>
            </a:r>
            <a:endParaRPr sz="3200"/>
          </a:p>
          <a:p>
            <a:pPr marL="609585" indent="-507987">
              <a:buSzPts val="2400"/>
              <a:buChar char="-"/>
            </a:pPr>
            <a:r>
              <a:rPr lang="en" sz="3200"/>
              <a:t>the abstraction of a </a:t>
            </a:r>
            <a:r>
              <a:rPr lang="en" sz="3200" b="1"/>
              <a:t>layer</a:t>
            </a:r>
            <a:r>
              <a:rPr lang="en" sz="3200"/>
              <a:t> has the nice property that it allows us to use efficient vectorized code (e.g. matrix multiplies)</a:t>
            </a:r>
            <a:endParaRPr sz="3200"/>
          </a:p>
          <a:p>
            <a:pPr marL="609585" indent="-507987">
              <a:buSzPts val="2400"/>
              <a:buChar char="-"/>
            </a:pPr>
            <a:r>
              <a:rPr lang="en" sz="3200"/>
              <a:t>neural networks are not really </a:t>
            </a:r>
            <a:r>
              <a:rPr lang="en" sz="3200" i="1"/>
              <a:t>neural</a:t>
            </a:r>
            <a:endParaRPr sz="3200" i="1"/>
          </a:p>
          <a:p>
            <a:pPr marL="609585" indent="-507987">
              <a:buSzPts val="2400"/>
              <a:buChar char="-"/>
            </a:pPr>
            <a:r>
              <a:rPr lang="en" sz="3200">
                <a:solidFill>
                  <a:srgbClr val="000000"/>
                </a:solidFill>
              </a:rPr>
              <a:t>neural networks: bigger = better (but might have to regularize more strongly)</a:t>
            </a:r>
            <a:endParaRPr sz="3200" i="1"/>
          </a:p>
        </p:txBody>
      </p:sp>
    </p:spTree>
    <p:extLst>
      <p:ext uri="{BB962C8B-B14F-4D97-AF65-F5344CB8AC3E}">
        <p14:creationId xmlns:p14="http://schemas.microsoft.com/office/powerpoint/2010/main" val="13916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" name="Shape 217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Shape 222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" name="Shape 223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Shape 224"/>
          <p:cNvSpPr/>
          <p:nvPr/>
        </p:nvSpPr>
        <p:spPr>
          <a:xfrm>
            <a:off x="6269400" y="2682567"/>
            <a:ext cx="500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" name="Shape 225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43530" y="3248167"/>
            <a:ext cx="462597" cy="787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11274828" y="2217767"/>
            <a:ext cx="269200" cy="1030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0014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34133" y="33308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Shape 240"/>
          <p:cNvSpPr/>
          <p:nvPr/>
        </p:nvSpPr>
        <p:spPr>
          <a:xfrm>
            <a:off x="120133" y="2120767"/>
            <a:ext cx="5554800" cy="10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1" y="411500"/>
            <a:ext cx="3797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34" y="206234"/>
            <a:ext cx="6014268" cy="274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6269400" y="608000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Shape 245"/>
          <p:cNvSpPr/>
          <p:nvPr/>
        </p:nvSpPr>
        <p:spPr>
          <a:xfrm>
            <a:off x="6366233" y="1619733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Shape 246"/>
          <p:cNvSpPr/>
          <p:nvPr/>
        </p:nvSpPr>
        <p:spPr>
          <a:xfrm>
            <a:off x="8856733" y="1142067"/>
            <a:ext cx="500000" cy="3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Shape 247"/>
          <p:cNvSpPr/>
          <p:nvPr/>
        </p:nvSpPr>
        <p:spPr>
          <a:xfrm>
            <a:off x="6269400" y="2682567"/>
            <a:ext cx="500000" cy="2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Shape 248"/>
          <p:cNvSpPr txBox="1"/>
          <p:nvPr/>
        </p:nvSpPr>
        <p:spPr>
          <a:xfrm>
            <a:off x="345233" y="1041533"/>
            <a:ext cx="48300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8761D"/>
                </a:solidFill>
              </a:rPr>
              <a:t>e.g. x = -2, y = 5, z = -4</a:t>
            </a:r>
            <a:endParaRPr sz="3200">
              <a:solidFill>
                <a:srgbClr val="38761D"/>
              </a:solidFill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49" y="2359667"/>
            <a:ext cx="1879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34" y="3551500"/>
            <a:ext cx="1257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434" y="3462600"/>
            <a:ext cx="27305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50" y="2207267"/>
            <a:ext cx="27813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467033" y="4904467"/>
            <a:ext cx="5489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Want: </a:t>
            </a:r>
            <a:endParaRPr sz="3200"/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8133" y="4828567"/>
            <a:ext cx="214656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7064028" y="2766167"/>
            <a:ext cx="4210800" cy="482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11170685" y="3258973"/>
            <a:ext cx="621767" cy="825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95622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</TotalTime>
  <Words>1280</Words>
  <Application>Microsoft Macintosh PowerPoint</Application>
  <PresentationFormat>Widescreen</PresentationFormat>
  <Paragraphs>333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Calibri</vt:lpstr>
      <vt:lpstr>Cambria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rishanthmaanav@gmail.com</dc:creator>
  <cp:lastModifiedBy>rishanthmaanav@gmail.com</cp:lastModifiedBy>
  <cp:revision>4</cp:revision>
  <dcterms:created xsi:type="dcterms:W3CDTF">2018-02-04T12:44:39Z</dcterms:created>
  <dcterms:modified xsi:type="dcterms:W3CDTF">2018-02-04T12:59:51Z</dcterms:modified>
</cp:coreProperties>
</file>